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451" r:id="rId3"/>
    <p:sldId id="465" r:id="rId4"/>
    <p:sldId id="470" r:id="rId5"/>
    <p:sldId id="480" r:id="rId6"/>
    <p:sldId id="484" r:id="rId7"/>
    <p:sldId id="485" r:id="rId8"/>
    <p:sldId id="482" r:id="rId9"/>
    <p:sldId id="503" r:id="rId10"/>
    <p:sldId id="505" r:id="rId11"/>
    <p:sldId id="483" r:id="rId12"/>
    <p:sldId id="486" r:id="rId13"/>
    <p:sldId id="506" r:id="rId14"/>
    <p:sldId id="488" r:id="rId15"/>
    <p:sldId id="489" r:id="rId16"/>
    <p:sldId id="498" r:id="rId17"/>
    <p:sldId id="501" r:id="rId18"/>
    <p:sldId id="516" r:id="rId19"/>
    <p:sldId id="487" r:id="rId20"/>
    <p:sldId id="514"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E00BB"/>
    <a:srgbClr val="003AA3"/>
    <a:srgbClr val="FF4B4B"/>
    <a:srgbClr val="D8B9BA"/>
    <a:srgbClr val="99B3D7"/>
    <a:srgbClr val="DC9D9C"/>
    <a:srgbClr val="2800AE"/>
    <a:srgbClr val="014099"/>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6" autoAdjust="0"/>
    <p:restoredTop sz="94578" autoAdjust="0"/>
  </p:normalViewPr>
  <p:slideViewPr>
    <p:cSldViewPr snapToGrid="0">
      <p:cViewPr varScale="1">
        <p:scale>
          <a:sx n="84" d="100"/>
          <a:sy n="84" d="100"/>
        </p:scale>
        <p:origin x="57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265.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endParaRPr lang="zh-CN" altLang="en-US"/>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endParaRPr lang="zh-CN" altLang="en-US"/>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3" Type="http://schemas.openxmlformats.org/officeDocument/2006/relationships/slideLayout" Target="../slideLayouts/slideLayout4.xml"/><Relationship Id="rId22" Type="http://schemas.openxmlformats.org/officeDocument/2006/relationships/tags" Target="../tags/tag122.xml"/><Relationship Id="rId21" Type="http://schemas.openxmlformats.org/officeDocument/2006/relationships/tags" Target="../tags/tag121.xml"/><Relationship Id="rId20" Type="http://schemas.openxmlformats.org/officeDocument/2006/relationships/tags" Target="../tags/tag120.xml"/><Relationship Id="rId2" Type="http://schemas.openxmlformats.org/officeDocument/2006/relationships/tags" Target="../tags/tag102.xml"/><Relationship Id="rId19" Type="http://schemas.openxmlformats.org/officeDocument/2006/relationships/tags" Target="../tags/tag119.xml"/><Relationship Id="rId18" Type="http://schemas.openxmlformats.org/officeDocument/2006/relationships/tags" Target="../tags/tag118.xml"/><Relationship Id="rId17" Type="http://schemas.openxmlformats.org/officeDocument/2006/relationships/tags" Target="../tags/tag117.xml"/><Relationship Id="rId16" Type="http://schemas.openxmlformats.org/officeDocument/2006/relationships/tags" Target="../tags/tag116.xml"/><Relationship Id="rId15" Type="http://schemas.openxmlformats.org/officeDocument/2006/relationships/tags" Target="../tags/tag115.xml"/><Relationship Id="rId14" Type="http://schemas.openxmlformats.org/officeDocument/2006/relationships/tags" Target="../tags/tag114.xml"/><Relationship Id="rId13" Type="http://schemas.openxmlformats.org/officeDocument/2006/relationships/tags" Target="../tags/tag113.xml"/><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11.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6" Type="http://schemas.openxmlformats.org/officeDocument/2006/relationships/slideLayout" Target="../slideLayouts/slideLayout4.xml"/><Relationship Id="rId35" Type="http://schemas.openxmlformats.org/officeDocument/2006/relationships/tags" Target="../tags/tag157.xml"/><Relationship Id="rId34" Type="http://schemas.openxmlformats.org/officeDocument/2006/relationships/tags" Target="../tags/tag156.xml"/><Relationship Id="rId33" Type="http://schemas.openxmlformats.org/officeDocument/2006/relationships/tags" Target="../tags/tag155.xml"/><Relationship Id="rId32" Type="http://schemas.openxmlformats.org/officeDocument/2006/relationships/tags" Target="../tags/tag154.xml"/><Relationship Id="rId31" Type="http://schemas.openxmlformats.org/officeDocument/2006/relationships/tags" Target="../tags/tag153.xml"/><Relationship Id="rId30" Type="http://schemas.openxmlformats.org/officeDocument/2006/relationships/tags" Target="../tags/tag152.xml"/><Relationship Id="rId3" Type="http://schemas.openxmlformats.org/officeDocument/2006/relationships/tags" Target="../tags/tag125.xml"/><Relationship Id="rId29" Type="http://schemas.openxmlformats.org/officeDocument/2006/relationships/tags" Target="../tags/tag151.xml"/><Relationship Id="rId28" Type="http://schemas.openxmlformats.org/officeDocument/2006/relationships/tags" Target="../tags/tag150.xml"/><Relationship Id="rId27" Type="http://schemas.openxmlformats.org/officeDocument/2006/relationships/tags" Target="../tags/tag149.xml"/><Relationship Id="rId26" Type="http://schemas.openxmlformats.org/officeDocument/2006/relationships/tags" Target="../tags/tag148.xml"/><Relationship Id="rId25" Type="http://schemas.openxmlformats.org/officeDocument/2006/relationships/tags" Target="../tags/tag147.xml"/><Relationship Id="rId24" Type="http://schemas.openxmlformats.org/officeDocument/2006/relationships/tags" Target="../tags/tag146.xml"/><Relationship Id="rId23" Type="http://schemas.openxmlformats.org/officeDocument/2006/relationships/tags" Target="../tags/tag145.xml"/><Relationship Id="rId22" Type="http://schemas.openxmlformats.org/officeDocument/2006/relationships/tags" Target="../tags/tag144.xml"/><Relationship Id="rId21" Type="http://schemas.openxmlformats.org/officeDocument/2006/relationships/tags" Target="../tags/tag143.xml"/><Relationship Id="rId20" Type="http://schemas.openxmlformats.org/officeDocument/2006/relationships/tags" Target="../tags/tag142.xml"/><Relationship Id="rId2" Type="http://schemas.openxmlformats.org/officeDocument/2006/relationships/tags" Target="../tags/tag124.xml"/><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image" Target="../media/image29.png"/><Relationship Id="rId4" Type="http://schemas.openxmlformats.org/officeDocument/2006/relationships/tags" Target="../tags/tag161.xml"/><Relationship Id="rId3" Type="http://schemas.openxmlformats.org/officeDocument/2006/relationships/tags" Target="../tags/tag160.xml"/><Relationship Id="rId23" Type="http://schemas.openxmlformats.org/officeDocument/2006/relationships/slideLayout" Target="../slideLayouts/slideLayout14.xml"/><Relationship Id="rId22" Type="http://schemas.openxmlformats.org/officeDocument/2006/relationships/tags" Target="../tags/tag178.xml"/><Relationship Id="rId21" Type="http://schemas.openxmlformats.org/officeDocument/2006/relationships/tags" Target="../tags/tag177.xml"/><Relationship Id="rId20" Type="http://schemas.openxmlformats.org/officeDocument/2006/relationships/tags" Target="../tags/tag176.xml"/><Relationship Id="rId2" Type="http://schemas.openxmlformats.org/officeDocument/2006/relationships/tags" Target="../tags/tag159.xml"/><Relationship Id="rId19" Type="http://schemas.openxmlformats.org/officeDocument/2006/relationships/tags" Target="../tags/tag175.xml"/><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58.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15.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tags" Target="../tags/tag191.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3" Type="http://schemas.openxmlformats.org/officeDocument/2006/relationships/slideLayout" Target="../slideLayouts/slideLayout11.xml"/><Relationship Id="rId22" Type="http://schemas.openxmlformats.org/officeDocument/2006/relationships/tags" Target="../tags/tag206.xml"/><Relationship Id="rId21" Type="http://schemas.openxmlformats.org/officeDocument/2006/relationships/tags" Target="../tags/tag205.xml"/><Relationship Id="rId20" Type="http://schemas.openxmlformats.org/officeDocument/2006/relationships/tags" Target="../tags/tag204.xml"/><Relationship Id="rId2" Type="http://schemas.openxmlformats.org/officeDocument/2006/relationships/tags" Target="../tags/tag186.xml"/><Relationship Id="rId19" Type="http://schemas.openxmlformats.org/officeDocument/2006/relationships/tags" Target="../tags/tag203.xml"/><Relationship Id="rId18" Type="http://schemas.openxmlformats.org/officeDocument/2006/relationships/tags" Target="../tags/tag202.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5.xml"/></Relationships>
</file>

<file path=ppt/slides/_rels/slide16.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6" Type="http://schemas.openxmlformats.org/officeDocument/2006/relationships/slideLayout" Target="../slideLayouts/slideLayout11.xml"/><Relationship Id="rId45" Type="http://schemas.openxmlformats.org/officeDocument/2006/relationships/tags" Target="../tags/tag251.xml"/><Relationship Id="rId44" Type="http://schemas.openxmlformats.org/officeDocument/2006/relationships/tags" Target="../tags/tag250.xml"/><Relationship Id="rId43" Type="http://schemas.openxmlformats.org/officeDocument/2006/relationships/tags" Target="../tags/tag249.xml"/><Relationship Id="rId42" Type="http://schemas.openxmlformats.org/officeDocument/2006/relationships/tags" Target="../tags/tag248.xml"/><Relationship Id="rId41" Type="http://schemas.openxmlformats.org/officeDocument/2006/relationships/tags" Target="../tags/tag247.xml"/><Relationship Id="rId40" Type="http://schemas.openxmlformats.org/officeDocument/2006/relationships/tags" Target="../tags/tag246.xml"/><Relationship Id="rId4" Type="http://schemas.openxmlformats.org/officeDocument/2006/relationships/tags" Target="../tags/tag210.xml"/><Relationship Id="rId39" Type="http://schemas.openxmlformats.org/officeDocument/2006/relationships/tags" Target="../tags/tag245.xml"/><Relationship Id="rId38" Type="http://schemas.openxmlformats.org/officeDocument/2006/relationships/tags" Target="../tags/tag244.xml"/><Relationship Id="rId37" Type="http://schemas.openxmlformats.org/officeDocument/2006/relationships/tags" Target="../tags/tag243.xml"/><Relationship Id="rId36" Type="http://schemas.openxmlformats.org/officeDocument/2006/relationships/tags" Target="../tags/tag242.xml"/><Relationship Id="rId35" Type="http://schemas.openxmlformats.org/officeDocument/2006/relationships/tags" Target="../tags/tag241.xml"/><Relationship Id="rId34" Type="http://schemas.openxmlformats.org/officeDocument/2006/relationships/tags" Target="../tags/tag240.xml"/><Relationship Id="rId33" Type="http://schemas.openxmlformats.org/officeDocument/2006/relationships/tags" Target="../tags/tag239.xml"/><Relationship Id="rId32" Type="http://schemas.openxmlformats.org/officeDocument/2006/relationships/tags" Target="../tags/tag238.xml"/><Relationship Id="rId31" Type="http://schemas.openxmlformats.org/officeDocument/2006/relationships/tags" Target="../tags/tag237.xml"/><Relationship Id="rId30" Type="http://schemas.openxmlformats.org/officeDocument/2006/relationships/tags" Target="../tags/tag236.xml"/><Relationship Id="rId3" Type="http://schemas.openxmlformats.org/officeDocument/2006/relationships/tags" Target="../tags/tag209.xml"/><Relationship Id="rId29" Type="http://schemas.openxmlformats.org/officeDocument/2006/relationships/tags" Target="../tags/tag235.xml"/><Relationship Id="rId28" Type="http://schemas.openxmlformats.org/officeDocument/2006/relationships/tags" Target="../tags/tag234.xml"/><Relationship Id="rId27" Type="http://schemas.openxmlformats.org/officeDocument/2006/relationships/tags" Target="../tags/tag233.xml"/><Relationship Id="rId26" Type="http://schemas.openxmlformats.org/officeDocument/2006/relationships/tags" Target="../tags/tag232.xml"/><Relationship Id="rId25" Type="http://schemas.openxmlformats.org/officeDocument/2006/relationships/tags" Target="../tags/tag231.xml"/><Relationship Id="rId24" Type="http://schemas.openxmlformats.org/officeDocument/2006/relationships/tags" Target="../tags/tag230.xml"/><Relationship Id="rId23" Type="http://schemas.openxmlformats.org/officeDocument/2006/relationships/tags" Target="../tags/tag229.xml"/><Relationship Id="rId22" Type="http://schemas.openxmlformats.org/officeDocument/2006/relationships/tags" Target="../tags/tag228.xml"/><Relationship Id="rId21" Type="http://schemas.openxmlformats.org/officeDocument/2006/relationships/tags" Target="../tags/tag227.xml"/><Relationship Id="rId20" Type="http://schemas.openxmlformats.org/officeDocument/2006/relationships/tags" Target="../tags/tag226.xml"/><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tags" Target="../tags/tag255.xml"/><Relationship Id="rId3" Type="http://schemas.openxmlformats.org/officeDocument/2006/relationships/tags" Target="../tags/tag254.xml"/><Relationship Id="rId2" Type="http://schemas.openxmlformats.org/officeDocument/2006/relationships/tags" Target="../tags/tag253.xml"/><Relationship Id="rId16" Type="http://schemas.openxmlformats.org/officeDocument/2006/relationships/slideLayout" Target="../slideLayouts/slideLayout15.xml"/><Relationship Id="rId15" Type="http://schemas.openxmlformats.org/officeDocument/2006/relationships/image" Target="../media/image31.png"/><Relationship Id="rId14" Type="http://schemas.openxmlformats.org/officeDocument/2006/relationships/image" Target="../media/image30.jpeg"/><Relationship Id="rId13" Type="http://schemas.openxmlformats.org/officeDocument/2006/relationships/tags" Target="../tags/tag264.xml"/><Relationship Id="rId12" Type="http://schemas.openxmlformats.org/officeDocument/2006/relationships/tags" Target="../tags/tag263.xml"/><Relationship Id="rId11" Type="http://schemas.openxmlformats.org/officeDocument/2006/relationships/tags" Target="../tags/tag262.xml"/><Relationship Id="rId10" Type="http://schemas.openxmlformats.org/officeDocument/2006/relationships/tags" Target="../tags/tag261.xml"/><Relationship Id="rId1" Type="http://schemas.openxmlformats.org/officeDocument/2006/relationships/tags" Target="../tags/tag2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1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slideLayout" Target="../slideLayouts/slideLayout11.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5" Type="http://schemas.openxmlformats.org/officeDocument/2006/relationships/slideLayout" Target="../slideLayouts/slideLayout11.xml"/><Relationship Id="rId54" Type="http://schemas.openxmlformats.org/officeDocument/2006/relationships/image" Target="../media/image18.png"/><Relationship Id="rId53" Type="http://schemas.openxmlformats.org/officeDocument/2006/relationships/image" Target="../media/image17.png"/><Relationship Id="rId52" Type="http://schemas.openxmlformats.org/officeDocument/2006/relationships/image" Target="../media/image16.png"/><Relationship Id="rId51" Type="http://schemas.openxmlformats.org/officeDocument/2006/relationships/image" Target="../media/image15.png"/><Relationship Id="rId50" Type="http://schemas.openxmlformats.org/officeDocument/2006/relationships/image" Target="../media/image14.png"/><Relationship Id="rId5" Type="http://schemas.openxmlformats.org/officeDocument/2006/relationships/tags" Target="../tags/tag23.xml"/><Relationship Id="rId49" Type="http://schemas.openxmlformats.org/officeDocument/2006/relationships/image" Target="../media/image13.png"/><Relationship Id="rId48" Type="http://schemas.openxmlformats.org/officeDocument/2006/relationships/image" Target="../media/image12.png"/><Relationship Id="rId47" Type="http://schemas.openxmlformats.org/officeDocument/2006/relationships/image" Target="../media/image11.png"/><Relationship Id="rId46" Type="http://schemas.openxmlformats.org/officeDocument/2006/relationships/image" Target="../media/image10.png"/><Relationship Id="rId45" Type="http://schemas.openxmlformats.org/officeDocument/2006/relationships/tags" Target="../tags/tag63.xml"/><Relationship Id="rId44" Type="http://schemas.openxmlformats.org/officeDocument/2006/relationships/tags" Target="../tags/tag62.xml"/><Relationship Id="rId43" Type="http://schemas.openxmlformats.org/officeDocument/2006/relationships/tags" Target="../tags/tag61.xml"/><Relationship Id="rId42" Type="http://schemas.openxmlformats.org/officeDocument/2006/relationships/tags" Target="../tags/tag60.xml"/><Relationship Id="rId41" Type="http://schemas.openxmlformats.org/officeDocument/2006/relationships/tags" Target="../tags/tag59.xml"/><Relationship Id="rId40" Type="http://schemas.openxmlformats.org/officeDocument/2006/relationships/tags" Target="../tags/tag58.xml"/><Relationship Id="rId4" Type="http://schemas.openxmlformats.org/officeDocument/2006/relationships/tags" Target="../tags/tag22.xml"/><Relationship Id="rId39" Type="http://schemas.openxmlformats.org/officeDocument/2006/relationships/tags" Target="../tags/tag57.xml"/><Relationship Id="rId38" Type="http://schemas.openxmlformats.org/officeDocument/2006/relationships/tags" Target="../tags/tag56.xml"/><Relationship Id="rId37" Type="http://schemas.openxmlformats.org/officeDocument/2006/relationships/tags" Target="../tags/tag55.xml"/><Relationship Id="rId36" Type="http://schemas.openxmlformats.org/officeDocument/2006/relationships/tags" Target="../tags/tag54.xml"/><Relationship Id="rId35" Type="http://schemas.openxmlformats.org/officeDocument/2006/relationships/tags" Target="../tags/tag53.xml"/><Relationship Id="rId34" Type="http://schemas.openxmlformats.org/officeDocument/2006/relationships/tags" Target="../tags/tag52.xml"/><Relationship Id="rId33" Type="http://schemas.openxmlformats.org/officeDocument/2006/relationships/tags" Target="../tags/tag51.xml"/><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tags" Target="../tags/tag21.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3.png"/><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s>
</file>

<file path=ppt/slides/_rels/slide7.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6" Type="http://schemas.openxmlformats.org/officeDocument/2006/relationships/slideLayout" Target="../slideLayouts/slideLayout4.xml"/><Relationship Id="rId25" Type="http://schemas.openxmlformats.org/officeDocument/2006/relationships/tags" Target="../tags/tag95.xml"/><Relationship Id="rId24" Type="http://schemas.openxmlformats.org/officeDocument/2006/relationships/tags" Target="../tags/tag94.xml"/><Relationship Id="rId23" Type="http://schemas.openxmlformats.org/officeDocument/2006/relationships/tags" Target="../tags/tag93.xml"/><Relationship Id="rId22" Type="http://schemas.openxmlformats.org/officeDocument/2006/relationships/tags" Target="../tags/tag92.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2.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image" Target="../media/image25.png"/><Relationship Id="rId1" Type="http://schemas.openxmlformats.org/officeDocument/2006/relationships/tags" Target="../tags/tag96.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t>UN Project</a:t>
            </a:r>
            <a:br>
              <a:rPr lang="en-US" altLang="zh-CN"/>
            </a:br>
            <a:br>
              <a:rPr lang="en-US" altLang="zh-CN" sz="4000"/>
            </a:br>
            <a:endParaRPr lang="en-US" altLang="zh-CN" sz="3200"/>
          </a:p>
        </p:txBody>
      </p:sp>
      <p:sp>
        <p:nvSpPr>
          <p:cNvPr id="5" name="文本占位符 4"/>
          <p:cNvSpPr>
            <a:spLocks noGrp="1"/>
          </p:cNvSpPr>
          <p:nvPr>
            <p:ph type="body" idx="1"/>
          </p:nvPr>
        </p:nvSpPr>
        <p:spPr/>
        <p:txBody>
          <a:bodyPr/>
          <a:p>
            <a:pPr algn="r"/>
            <a:r>
              <a:rPr lang="en-US" altLang="zh-CN"/>
              <a:t>Tomato Team</a:t>
            </a:r>
            <a:endParaRPr lang="en-US" altLang="zh-CN"/>
          </a:p>
          <a:p>
            <a:pPr algn="r"/>
            <a:r>
              <a:rPr lang="en-US" altLang="zh-CN"/>
              <a:t>2023 Dec. 12</a:t>
            </a:r>
            <a:endParaRPr lang="en-US" altLang="zh-CN"/>
          </a:p>
        </p:txBody>
      </p:sp>
      <p:sp>
        <p:nvSpPr>
          <p:cNvPr id="2" name="文本框 1"/>
          <p:cNvSpPr txBox="1"/>
          <p:nvPr/>
        </p:nvSpPr>
        <p:spPr>
          <a:xfrm>
            <a:off x="635000" y="3429000"/>
            <a:ext cx="10909300" cy="1001395"/>
          </a:xfrm>
          <a:prstGeom prst="rect">
            <a:avLst/>
          </a:prstGeom>
          <a:noFill/>
        </p:spPr>
        <p:txBody>
          <a:bodyPr wrap="square" rtlCol="0">
            <a:noAutofit/>
          </a:bodyPr>
          <a:p>
            <a:pPr algn="r"/>
            <a:r>
              <a:rPr lang="en-US" altLang="zh-CN" sz="2400" b="1">
                <a:solidFill>
                  <a:schemeClr val="bg1"/>
                </a:solidFill>
                <a:latin typeface="+mj-lt"/>
                <a:ea typeface="+mj-ea"/>
                <a:cs typeface="+mj-cs"/>
                <a:sym typeface="+mn-ea"/>
              </a:rPr>
              <a:t>中国工业生产污染的过度排放和废物的利用</a:t>
            </a:r>
            <a:r>
              <a:rPr lang="zh-CN" altLang="en-US" sz="2400" b="1">
                <a:solidFill>
                  <a:schemeClr val="bg1"/>
                </a:solidFill>
                <a:latin typeface="+mj-lt"/>
                <a:ea typeface="+mj-ea"/>
                <a:cs typeface="+mj-cs"/>
                <a:sym typeface="+mn-ea"/>
              </a:rPr>
              <a:t>低效</a:t>
            </a:r>
            <a:endParaRPr lang="zh-CN" altLang="en-US" sz="2400" b="1">
              <a:solidFill>
                <a:schemeClr val="bg1"/>
              </a:solidFill>
              <a:latin typeface="+mj-lt"/>
              <a:ea typeface="+mj-ea"/>
              <a:cs typeface="+mj-cs"/>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ea"/>
                <a:cs typeface="+mj-ea"/>
                <a:sym typeface="+mn-ea"/>
              </a:rPr>
              <a:t>有色金属冶炼业</a:t>
            </a:r>
            <a:r>
              <a:rPr>
                <a:ln w="10160">
                  <a:solidFill>
                    <a:schemeClr val="accent5"/>
                  </a:solidFill>
                  <a:prstDash val="solid"/>
                </a:ln>
                <a:solidFill>
                  <a:srgbClr val="FFFFFF"/>
                </a:solidFill>
                <a:effectLst>
                  <a:outerShdw blurRad="38100" dist="22860" dir="5400000" algn="tl" rotWithShape="0">
                    <a:srgbClr val="000000">
                      <a:alpha val="30000"/>
                    </a:srgbClr>
                  </a:outerShdw>
                </a:effectLst>
              </a:rPr>
              <a:t>也从宏观上调控</a:t>
            </a:r>
            <a:endParaRPr>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Freeform 508"/>
          <p:cNvSpPr/>
          <p:nvPr>
            <p:custDataLst>
              <p:tags r:id="rId1"/>
            </p:custDataLst>
          </p:nvPr>
        </p:nvSpPr>
        <p:spPr bwMode="auto">
          <a:xfrm>
            <a:off x="6886493" y="1674863"/>
            <a:ext cx="85725" cy="85725"/>
          </a:xfrm>
          <a:custGeom>
            <a:avLst/>
            <a:gdLst>
              <a:gd name="T0" fmla="*/ 0 w 54"/>
              <a:gd name="T1" fmla="*/ 54 h 54"/>
              <a:gd name="T2" fmla="*/ 54 w 54"/>
              <a:gd name="T3" fmla="*/ 0 h 54"/>
              <a:gd name="T4" fmla="*/ 0 w 54"/>
              <a:gd name="T5" fmla="*/ 54 h 54"/>
            </a:gdLst>
            <a:ahLst/>
            <a:cxnLst>
              <a:cxn ang="0">
                <a:pos x="T0" y="T1"/>
              </a:cxn>
              <a:cxn ang="0">
                <a:pos x="T2" y="T3"/>
              </a:cxn>
              <a:cxn ang="0">
                <a:pos x="T4" y="T5"/>
              </a:cxn>
            </a:cxnLst>
            <a:rect l="0" t="0" r="r" b="b"/>
            <a:pathLst>
              <a:path w="54" h="54">
                <a:moveTo>
                  <a:pt x="0" y="54"/>
                </a:moveTo>
                <a:lnTo>
                  <a:pt x="54" y="0"/>
                </a:lnTo>
                <a:lnTo>
                  <a:pt x="0" y="54"/>
                </a:lnTo>
                <a:close/>
              </a:path>
            </a:pathLst>
          </a:custGeom>
          <a:solidFill>
            <a:srgbClr val="D40F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lumMod val="65000"/>
                  <a:lumOff val="35000"/>
                </a:prstClr>
              </a:solidFill>
              <a:latin typeface="Calibri" panose="020F0502020204030204"/>
              <a:ea typeface="宋体" panose="02010600030101010101" pitchFamily="2" charset="-122"/>
            </a:endParaRPr>
          </a:p>
        </p:txBody>
      </p:sp>
      <p:sp>
        <p:nvSpPr>
          <p:cNvPr id="5" name="Line 509"/>
          <p:cNvSpPr>
            <a:spLocks noChangeShapeType="1"/>
          </p:cNvSpPr>
          <p:nvPr>
            <p:custDataLst>
              <p:tags r:id="rId2"/>
            </p:custDataLst>
          </p:nvPr>
        </p:nvSpPr>
        <p:spPr bwMode="auto">
          <a:xfrm flipV="1">
            <a:off x="7013493" y="1801863"/>
            <a:ext cx="85725" cy="857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lumMod val="65000"/>
                  <a:lumOff val="35000"/>
                </a:prstClr>
              </a:solidFill>
              <a:latin typeface="Calibri" panose="020F0502020204030204"/>
              <a:ea typeface="宋体" panose="02010600030101010101" pitchFamily="2" charset="-122"/>
            </a:endParaRPr>
          </a:p>
        </p:txBody>
      </p:sp>
      <p:sp>
        <p:nvSpPr>
          <p:cNvPr id="33" name="Line 510"/>
          <p:cNvSpPr>
            <a:spLocks noChangeShapeType="1"/>
          </p:cNvSpPr>
          <p:nvPr>
            <p:custDataLst>
              <p:tags r:id="rId3"/>
            </p:custDataLst>
          </p:nvPr>
        </p:nvSpPr>
        <p:spPr bwMode="auto">
          <a:xfrm>
            <a:off x="6886489" y="15891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lumMod val="65000"/>
                  <a:lumOff val="35000"/>
                </a:prstClr>
              </a:solidFill>
              <a:latin typeface="Calibri" panose="020F0502020204030204"/>
              <a:ea typeface="宋体" panose="02010600030101010101" pitchFamily="2" charset="-122"/>
            </a:endParaRPr>
          </a:p>
        </p:txBody>
      </p:sp>
      <p:sp>
        <p:nvSpPr>
          <p:cNvPr id="37" name="Line 511"/>
          <p:cNvSpPr>
            <a:spLocks noChangeShapeType="1"/>
          </p:cNvSpPr>
          <p:nvPr>
            <p:custDataLst>
              <p:tags r:id="rId4"/>
            </p:custDataLst>
          </p:nvPr>
        </p:nvSpPr>
        <p:spPr bwMode="auto">
          <a:xfrm>
            <a:off x="7013489" y="1716134"/>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lumMod val="65000"/>
                  <a:lumOff val="35000"/>
                </a:prstClr>
              </a:solidFill>
              <a:latin typeface="Calibri" panose="020F0502020204030204"/>
              <a:ea typeface="宋体" panose="02010600030101010101" pitchFamily="2" charset="-122"/>
            </a:endParaRPr>
          </a:p>
        </p:txBody>
      </p:sp>
      <p:grpSp>
        <p:nvGrpSpPr>
          <p:cNvPr id="38" name="组合 37"/>
          <p:cNvGrpSpPr/>
          <p:nvPr/>
        </p:nvGrpSpPr>
        <p:grpSpPr>
          <a:xfrm>
            <a:off x="6886493" y="1413572"/>
            <a:ext cx="4281805" cy="2061210"/>
            <a:chOff x="6549939" y="1413570"/>
            <a:chExt cx="4281805" cy="2061210"/>
          </a:xfrm>
        </p:grpSpPr>
        <p:sp>
          <p:nvSpPr>
            <p:cNvPr id="39" name="Freeform 512"/>
            <p:cNvSpPr/>
            <p:nvPr>
              <p:custDataLst>
                <p:tags r:id="rId5"/>
              </p:custDataLst>
            </p:nvPr>
          </p:nvSpPr>
          <p:spPr bwMode="auto">
            <a:xfrm>
              <a:off x="6549939" y="1508171"/>
              <a:ext cx="168275" cy="333375"/>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6">
                <a:lumMod val="75000"/>
              </a:schemeClr>
            </a:solidFill>
            <a:ln>
              <a:noFill/>
            </a:ln>
          </p:spPr>
          <p:txBody>
            <a:bodyPr vert="horz" wrap="square" lIns="91440" tIns="45720" rIns="91440" bIns="45720" numCol="1" anchor="t" anchorCtr="0" compatLnSpc="1"/>
            <a:lstStyle/>
            <a:p>
              <a:pPr defTabSz="951230"/>
              <a:endParaRPr lang="zh-CN" altLang="en-US" sz="1900">
                <a:solidFill>
                  <a:prstClr val="black">
                    <a:lumMod val="65000"/>
                    <a:lumOff val="35000"/>
                  </a:prstClr>
                </a:solidFill>
                <a:latin typeface="Calibri" panose="020F0502020204030204"/>
                <a:ea typeface="宋体" panose="02010600030101010101" pitchFamily="2" charset="-122"/>
              </a:endParaRPr>
            </a:p>
          </p:txBody>
        </p:sp>
        <p:sp>
          <p:nvSpPr>
            <p:cNvPr id="61" name="TextBox 46"/>
            <p:cNvSpPr txBox="1"/>
            <p:nvPr>
              <p:custDataLst>
                <p:tags r:id="rId6"/>
              </p:custDataLst>
            </p:nvPr>
          </p:nvSpPr>
          <p:spPr>
            <a:xfrm>
              <a:off x="6769014" y="1413570"/>
              <a:ext cx="4062730" cy="2061210"/>
            </a:xfrm>
            <a:prstGeom prst="rect">
              <a:avLst/>
            </a:prstGeom>
            <a:noFill/>
          </p:spPr>
          <p:txBody>
            <a:bodyPr wrap="square" rtlCol="0">
              <a:spAutoFit/>
            </a:bodyPr>
            <a:lstStyle/>
            <a:p>
              <a:pPr defTabSz="951230"/>
              <a:r>
                <a:rPr lang="zh-CN" altLang="zh-CN" sz="3200" dirty="0">
                  <a:solidFill>
                    <a:prstClr val="black">
                      <a:lumMod val="65000"/>
                      <a:lumOff val="35000"/>
                    </a:prstClr>
                  </a:solidFill>
                  <a:latin typeface="微软雅黑" panose="020B0503020204020204" charset="-122"/>
                </a:rPr>
                <a:t>《“十四五”原材料工业发展规划》</a:t>
              </a:r>
              <a:endParaRPr lang="zh-CN" altLang="zh-CN" sz="3200" dirty="0">
                <a:solidFill>
                  <a:prstClr val="black">
                    <a:lumMod val="65000"/>
                    <a:lumOff val="35000"/>
                  </a:prstClr>
                </a:solidFill>
                <a:latin typeface="微软雅黑" panose="020B0503020204020204" charset="-122"/>
              </a:endParaRPr>
            </a:p>
            <a:p>
              <a:pPr defTabSz="951230"/>
              <a:endParaRPr lang="zh-CN" altLang="zh-CN" sz="3200" dirty="0">
                <a:solidFill>
                  <a:prstClr val="black">
                    <a:lumMod val="65000"/>
                    <a:lumOff val="35000"/>
                  </a:prstClr>
                </a:solidFill>
                <a:latin typeface="微软雅黑" panose="020B0503020204020204" charset="-122"/>
              </a:endParaRPr>
            </a:p>
            <a:p>
              <a:pPr defTabSz="951230"/>
              <a:endParaRPr lang="zh-CN" altLang="zh-CN" sz="3200" dirty="0">
                <a:solidFill>
                  <a:prstClr val="black">
                    <a:lumMod val="65000"/>
                    <a:lumOff val="35000"/>
                  </a:prstClr>
                </a:solidFill>
                <a:latin typeface="微软雅黑" panose="020B0503020204020204" charset="-122"/>
              </a:endParaRPr>
            </a:p>
          </p:txBody>
        </p:sp>
      </p:grpSp>
      <p:grpSp>
        <p:nvGrpSpPr>
          <p:cNvPr id="62" name="组合 61"/>
          <p:cNvGrpSpPr/>
          <p:nvPr/>
        </p:nvGrpSpPr>
        <p:grpSpPr>
          <a:xfrm>
            <a:off x="803195" y="2373450"/>
            <a:ext cx="8388692" cy="3976982"/>
            <a:chOff x="522525" y="2373446"/>
            <a:chExt cx="8388692" cy="3976982"/>
          </a:xfrm>
        </p:grpSpPr>
        <p:sp>
          <p:nvSpPr>
            <p:cNvPr id="63" name="椭圆 62"/>
            <p:cNvSpPr/>
            <p:nvPr>
              <p:custDataLst>
                <p:tags r:id="rId7"/>
              </p:custDataLst>
            </p:nvPr>
          </p:nvSpPr>
          <p:spPr>
            <a:xfrm>
              <a:off x="522525" y="3698720"/>
              <a:ext cx="1963322" cy="1963322"/>
            </a:xfrm>
            <a:prstGeom prst="ellipse">
              <a:avLst/>
            </a:prstGeom>
            <a:solidFill>
              <a:schemeClr val="accent6">
                <a:lumMod val="75000"/>
              </a:schemeClr>
            </a:soli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77" name="椭圆 76"/>
            <p:cNvSpPr/>
            <p:nvPr>
              <p:custDataLst>
                <p:tags r:id="rId8"/>
              </p:custDataLst>
            </p:nvPr>
          </p:nvSpPr>
          <p:spPr>
            <a:xfrm>
              <a:off x="5158597" y="4727144"/>
              <a:ext cx="1622005" cy="1623284"/>
            </a:xfrm>
            <a:prstGeom prst="ellipse">
              <a:avLst/>
            </a:prstGeom>
            <a:solidFill>
              <a:schemeClr val="accent6">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9" name="椭圆 78"/>
            <p:cNvSpPr/>
            <p:nvPr>
              <p:custDataLst>
                <p:tags r:id="rId9"/>
              </p:custDataLst>
            </p:nvPr>
          </p:nvSpPr>
          <p:spPr>
            <a:xfrm>
              <a:off x="2905955" y="2373446"/>
              <a:ext cx="2705473" cy="2705473"/>
            </a:xfrm>
            <a:prstGeom prst="ellipse">
              <a:avLst/>
            </a:prstGeom>
            <a:solidFill>
              <a:schemeClr val="accent6">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0" name="椭圆 79"/>
            <p:cNvSpPr/>
            <p:nvPr>
              <p:custDataLst>
                <p:tags r:id="rId10"/>
              </p:custDataLst>
            </p:nvPr>
          </p:nvSpPr>
          <p:spPr>
            <a:xfrm>
              <a:off x="6969921" y="4302455"/>
              <a:ext cx="1920055" cy="1920054"/>
            </a:xfrm>
            <a:prstGeom prst="ellipse">
              <a:avLst/>
            </a:prstGeom>
            <a:solidFill>
              <a:schemeClr val="accent6">
                <a:lumMod val="75000"/>
              </a:scheme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1" name="椭圆 80"/>
            <p:cNvSpPr/>
            <p:nvPr>
              <p:custDataLst>
                <p:tags r:id="rId11"/>
              </p:custDataLst>
            </p:nvPr>
          </p:nvSpPr>
          <p:spPr>
            <a:xfrm>
              <a:off x="3187961" y="2571937"/>
              <a:ext cx="2470961" cy="2612233"/>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2" name="矩形 4"/>
            <p:cNvSpPr/>
            <p:nvPr>
              <p:custDataLst>
                <p:tags r:id="rId12"/>
              </p:custDataLst>
            </p:nvPr>
          </p:nvSpPr>
          <p:spPr>
            <a:xfrm rot="20235757">
              <a:off x="632734" y="3018261"/>
              <a:ext cx="4906010" cy="2395444"/>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3" name="椭圆 82"/>
            <p:cNvSpPr/>
            <p:nvPr>
              <p:custDataLst>
                <p:tags r:id="rId13"/>
              </p:custDataLst>
            </p:nvPr>
          </p:nvSpPr>
          <p:spPr>
            <a:xfrm>
              <a:off x="3066028" y="2525792"/>
              <a:ext cx="2371480" cy="2398883"/>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4" name="矩形 4"/>
            <p:cNvSpPr/>
            <p:nvPr>
              <p:custDataLst>
                <p:tags r:id="rId14"/>
              </p:custDataLst>
            </p:nvPr>
          </p:nvSpPr>
          <p:spPr>
            <a:xfrm rot="13415964">
              <a:off x="2927769" y="3437583"/>
              <a:ext cx="4222988" cy="2061947"/>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path path="circle">
                <a:fillToRect r="100000" b="100000"/>
              </a:path>
              <a:tileRect l="-100000" t="-100000"/>
            </a:gradFill>
            <a:ln w="25400" cap="flat" cmpd="sng" algn="ctr">
              <a:solidFill>
                <a:sysClr val="window" lastClr="FFFFFF"/>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5" name="椭圆 84"/>
            <p:cNvSpPr/>
            <p:nvPr>
              <p:custDataLst>
                <p:tags r:id="rId15"/>
              </p:custDataLst>
            </p:nvPr>
          </p:nvSpPr>
          <p:spPr>
            <a:xfrm>
              <a:off x="5200785" y="4810044"/>
              <a:ext cx="1497919" cy="1455207"/>
            </a:xfrm>
            <a:prstGeom prst="ellipse">
              <a:avLst/>
            </a:prstGeom>
            <a:gradFill flip="none" rotWithShape="1">
              <a:gsLst>
                <a:gs pos="33000">
                  <a:sysClr val="window" lastClr="FFFFFF">
                    <a:lumMod val="75000"/>
                    <a:shade val="30000"/>
                    <a:satMod val="115000"/>
                  </a:sysClr>
                </a:gs>
                <a:gs pos="100000">
                  <a:sysClr val="window" lastClr="FFFFFF"/>
                </a:gs>
                <a:gs pos="82000">
                  <a:sysClr val="window" lastClr="FFFFFF">
                    <a:lumMod val="75000"/>
                    <a:shade val="100000"/>
                    <a:satMod val="115000"/>
                    <a:alpha val="0"/>
                  </a:sysClr>
                </a:gs>
              </a:gsLst>
              <a:path path="circle">
                <a:fillToRect l="50000" t="50000" r="50000" b="50000"/>
              </a:path>
              <a:tileRect/>
            </a:gradFill>
            <a:ln w="25400" cap="flat" cmpd="sng" algn="ctr">
              <a:noFill/>
              <a:prstDash val="solid"/>
            </a:ln>
            <a:effectLst>
              <a:softEdge rad="127000"/>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6" name="椭圆 85"/>
            <p:cNvSpPr/>
            <p:nvPr>
              <p:custDataLst>
                <p:tags r:id="rId16"/>
              </p:custDataLst>
            </p:nvPr>
          </p:nvSpPr>
          <p:spPr>
            <a:xfrm>
              <a:off x="6925888" y="4377640"/>
              <a:ext cx="1985329" cy="1953257"/>
            </a:xfrm>
            <a:prstGeom prst="ellipse">
              <a:avLst/>
            </a:prstGeom>
            <a:solidFill>
              <a:schemeClr val="accent6">
                <a:lumMod val="75000"/>
              </a:schemeClr>
            </a:solidFill>
            <a:ln w="25400" cap="flat" cmpd="sng" algn="ctr">
              <a:noFill/>
              <a:prstDash val="solid"/>
            </a:ln>
            <a:effectLst>
              <a:softEdge rad="127000"/>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87" name="矩形 4"/>
            <p:cNvSpPr/>
            <p:nvPr>
              <p:custDataLst>
                <p:tags r:id="rId17"/>
              </p:custDataLst>
            </p:nvPr>
          </p:nvSpPr>
          <p:spPr>
            <a:xfrm rot="20885534">
              <a:off x="5350475" y="4594109"/>
              <a:ext cx="3426933" cy="1673172"/>
            </a:xfrm>
            <a:custGeom>
              <a:avLst/>
              <a:gdLst/>
              <a:ahLst/>
              <a:cxnLst/>
              <a:rect l="l" t="t" r="r" b="b"/>
              <a:pathLst>
                <a:path w="6636810" h="3240537">
                  <a:moveTo>
                    <a:pt x="5995706" y="329447"/>
                  </a:moveTo>
                  <a:cubicBezTo>
                    <a:pt x="6708608" y="870225"/>
                    <a:pt x="6848141" y="1886532"/>
                    <a:pt x="6307363" y="2599433"/>
                  </a:cubicBezTo>
                  <a:cubicBezTo>
                    <a:pt x="5766586" y="3312335"/>
                    <a:pt x="4750279" y="3451868"/>
                    <a:pt x="4037377" y="2911090"/>
                  </a:cubicBezTo>
                  <a:cubicBezTo>
                    <a:pt x="3834697" y="2757346"/>
                    <a:pt x="3678362" y="2565165"/>
                    <a:pt x="3572521" y="2351592"/>
                  </a:cubicBezTo>
                  <a:cubicBezTo>
                    <a:pt x="3382613" y="2221161"/>
                    <a:pt x="3125137" y="2125355"/>
                    <a:pt x="2835026" y="2089472"/>
                  </a:cubicBezTo>
                  <a:cubicBezTo>
                    <a:pt x="2470925" y="2044438"/>
                    <a:pt x="2133683" y="2103468"/>
                    <a:pt x="1902855" y="2234479"/>
                  </a:cubicBezTo>
                  <a:cubicBezTo>
                    <a:pt x="1508230" y="2603881"/>
                    <a:pt x="893457" y="2645913"/>
                    <a:pt x="448097" y="2308081"/>
                  </a:cubicBezTo>
                  <a:cubicBezTo>
                    <a:pt x="-50183" y="1930106"/>
                    <a:pt x="-147709" y="1219762"/>
                    <a:pt x="230265" y="721482"/>
                  </a:cubicBezTo>
                  <a:cubicBezTo>
                    <a:pt x="608240" y="223202"/>
                    <a:pt x="1318584" y="125676"/>
                    <a:pt x="1816864" y="503651"/>
                  </a:cubicBezTo>
                  <a:cubicBezTo>
                    <a:pt x="1922519" y="583796"/>
                    <a:pt x="2010155" y="678885"/>
                    <a:pt x="2077971" y="784443"/>
                  </a:cubicBezTo>
                  <a:cubicBezTo>
                    <a:pt x="2289760" y="902821"/>
                    <a:pt x="2577725" y="972444"/>
                    <a:pt x="2893769" y="967396"/>
                  </a:cubicBezTo>
                  <a:cubicBezTo>
                    <a:pt x="3168575" y="963007"/>
                    <a:pt x="3420358" y="902868"/>
                    <a:pt x="3617906" y="804590"/>
                  </a:cubicBezTo>
                  <a:cubicBezTo>
                    <a:pt x="3649441" y="748230"/>
                    <a:pt x="3685719" y="693837"/>
                    <a:pt x="3725720" y="641104"/>
                  </a:cubicBezTo>
                  <a:cubicBezTo>
                    <a:pt x="4266498" y="-71797"/>
                    <a:pt x="5282805" y="-211331"/>
                    <a:pt x="5995706" y="329447"/>
                  </a:cubicBezTo>
                  <a:close/>
                </a:path>
              </a:pathLst>
            </a:custGeom>
            <a:gradFill flip="none" rotWithShape="1">
              <a:gsLst>
                <a:gs pos="0">
                  <a:srgbClr val="E6E6E6"/>
                </a:gs>
                <a:gs pos="100000">
                  <a:sysClr val="window" lastClr="FFFFFF"/>
                </a:gs>
              </a:gsLst>
              <a:lin ang="13500000" scaled="1"/>
              <a:tileRect/>
            </a:gradFill>
            <a:ln w="25400" cap="flat" cmpd="sng" algn="ctr">
              <a:solidFill>
                <a:sysClr val="window" lastClr="FFFFFF"/>
              </a:solid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grpSp>
      <p:grpSp>
        <p:nvGrpSpPr>
          <p:cNvPr id="89" name="组合 88"/>
          <p:cNvGrpSpPr/>
          <p:nvPr/>
        </p:nvGrpSpPr>
        <p:grpSpPr>
          <a:xfrm>
            <a:off x="1094205" y="4081042"/>
            <a:ext cx="1977928" cy="1198880"/>
            <a:chOff x="757655" y="4081041"/>
            <a:chExt cx="1977928" cy="1198880"/>
          </a:xfrm>
        </p:grpSpPr>
        <p:sp>
          <p:nvSpPr>
            <p:cNvPr id="90" name="文本框 5"/>
            <p:cNvSpPr txBox="1"/>
            <p:nvPr>
              <p:custDataLst>
                <p:tags r:id="rId18"/>
              </p:custDataLst>
            </p:nvPr>
          </p:nvSpPr>
          <p:spPr>
            <a:xfrm>
              <a:off x="757655" y="4081041"/>
              <a:ext cx="1512640" cy="1198880"/>
            </a:xfrm>
            <a:prstGeom prst="rect">
              <a:avLst/>
            </a:prstGeom>
            <a:noFill/>
          </p:spPr>
          <p:txBody>
            <a:bodyPr wrap="square" rtlCol="0">
              <a:spAutoFit/>
            </a:bodyPr>
            <a:lstStyle/>
            <a:p>
              <a:pPr algn="ctr" defTabSz="951230"/>
              <a:r>
                <a:rPr lang="zh-CN" altLang="en-US" sz="3600" dirty="0">
                  <a:solidFill>
                    <a:srgbClr val="C00000"/>
                  </a:solidFill>
                  <a:effectLst>
                    <a:innerShdw blurRad="63500" dist="38100" dir="13500000">
                      <a:prstClr val="black">
                        <a:alpha val="50000"/>
                      </a:prstClr>
                    </a:innerShdw>
                  </a:effectLst>
                  <a:latin typeface="微软雅黑" panose="020B0503020204020204" charset="-122"/>
                </a:rPr>
                <a:t>节能</a:t>
              </a:r>
              <a:endParaRPr lang="zh-CN" altLang="en-US" sz="3600" dirty="0">
                <a:solidFill>
                  <a:srgbClr val="C00000"/>
                </a:solidFill>
                <a:effectLst>
                  <a:innerShdw blurRad="63500" dist="38100" dir="13500000">
                    <a:prstClr val="black">
                      <a:alpha val="50000"/>
                    </a:prstClr>
                  </a:innerShdw>
                </a:effectLst>
                <a:latin typeface="微软雅黑" panose="020B0503020204020204" charset="-122"/>
              </a:endParaRPr>
            </a:p>
            <a:p>
              <a:pPr algn="ctr" defTabSz="951230"/>
              <a:r>
                <a:rPr lang="zh-CN" altLang="en-US" sz="3600" kern="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rPr>
                <a:t>低碳</a:t>
              </a:r>
              <a:endParaRPr lang="zh-CN" altLang="en-US" sz="3600" kern="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endParaRPr>
            </a:p>
          </p:txBody>
        </p:sp>
        <p:sp>
          <p:nvSpPr>
            <p:cNvPr id="91" name="TextBox 66"/>
            <p:cNvSpPr txBox="1"/>
            <p:nvPr>
              <p:custDataLst>
                <p:tags r:id="rId19"/>
              </p:custDataLst>
            </p:nvPr>
          </p:nvSpPr>
          <p:spPr>
            <a:xfrm>
              <a:off x="757655" y="4780575"/>
              <a:ext cx="1977928" cy="414020"/>
            </a:xfrm>
            <a:prstGeom prst="rect">
              <a:avLst/>
            </a:prstGeom>
            <a:noFill/>
          </p:spPr>
          <p:txBody>
            <a:bodyPr wrap="square" rtlCol="0">
              <a:spAutoFit/>
            </a:bodyPr>
            <a:lstStyle/>
            <a:p>
              <a:pPr defTabSz="951230">
                <a:lnSpc>
                  <a:spcPct val="150000"/>
                </a:lnSpc>
              </a:pPr>
              <a:endParaRPr lang="zh-CN" altLang="en-US" sz="1400" dirty="0">
                <a:solidFill>
                  <a:prstClr val="black">
                    <a:lumMod val="65000"/>
                    <a:lumOff val="35000"/>
                  </a:prstClr>
                </a:solidFill>
                <a:latin typeface="微软雅黑" panose="020B0503020204020204" charset="-122"/>
              </a:endParaRPr>
            </a:p>
          </p:txBody>
        </p:sp>
      </p:grpSp>
      <p:sp>
        <p:nvSpPr>
          <p:cNvPr id="93" name="文本框 5"/>
          <p:cNvSpPr txBox="1"/>
          <p:nvPr>
            <p:custDataLst>
              <p:tags r:id="rId20"/>
            </p:custDataLst>
          </p:nvPr>
        </p:nvSpPr>
        <p:spPr>
          <a:xfrm>
            <a:off x="5439410" y="5078730"/>
            <a:ext cx="1512570" cy="953135"/>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低</a:t>
            </a:r>
            <a:endParaRPr kumimoji="0" lang="zh-CN" altLang="en-US" sz="28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排放</a:t>
            </a:r>
            <a:endParaRPr kumimoji="0" lang="zh-CN" altLang="en-US" sz="28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96" name="文本框 5"/>
          <p:cNvSpPr txBox="1"/>
          <p:nvPr>
            <p:custDataLst>
              <p:tags r:id="rId21"/>
            </p:custDataLst>
          </p:nvPr>
        </p:nvSpPr>
        <p:spPr>
          <a:xfrm>
            <a:off x="7498715" y="4601210"/>
            <a:ext cx="1512570" cy="1322070"/>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zh-CN" sz="4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综合利用</a:t>
            </a:r>
            <a:endParaRPr kumimoji="0" lang="zh-CN" altLang="zh-CN" sz="4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99" name="文本框 5"/>
          <p:cNvSpPr txBox="1"/>
          <p:nvPr>
            <p:custDataLst>
              <p:tags r:id="rId22"/>
            </p:custDataLst>
          </p:nvPr>
        </p:nvSpPr>
        <p:spPr>
          <a:xfrm>
            <a:off x="3775710" y="3055620"/>
            <a:ext cx="1512570" cy="1322070"/>
          </a:xfrm>
          <a:prstGeom prst="rect">
            <a:avLst/>
          </a:prstGeom>
          <a:noFill/>
        </p:spPr>
        <p:txBody>
          <a:bodyPr wrap="square" rtlCol="0">
            <a:spAutoFit/>
          </a:bodyPr>
          <a:lstStyle>
            <a:defPPr>
              <a:defRPr lang="zh-CN"/>
            </a:defPPr>
            <a:lvl1pPr algn="ctr">
              <a:defRPr sz="40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zh-CN" sz="4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清洁生产</a:t>
            </a:r>
            <a:endParaRPr kumimoji="0" lang="zh-CN" altLang="zh-CN" sz="4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101" name="文本框 100"/>
          <p:cNvSpPr txBox="1"/>
          <p:nvPr/>
        </p:nvSpPr>
        <p:spPr>
          <a:xfrm>
            <a:off x="6642100" y="2635250"/>
            <a:ext cx="5446395" cy="1076325"/>
          </a:xfrm>
          <a:prstGeom prst="rect">
            <a:avLst/>
          </a:prstGeom>
          <a:noFill/>
        </p:spPr>
        <p:txBody>
          <a:bodyPr wrap="square" rtlCol="0" anchor="t">
            <a:spAutoFit/>
          </a:bodyPr>
          <a:p>
            <a:pPr defTabSz="951230"/>
            <a:r>
              <a:rPr lang="zh-CN" altLang="zh-CN" sz="3200" dirty="0">
                <a:solidFill>
                  <a:prstClr val="black">
                    <a:lumMod val="65000"/>
                    <a:lumOff val="35000"/>
                  </a:prstClr>
                </a:solidFill>
                <a:latin typeface="微软雅黑" panose="020B0503020204020204" charset="-122"/>
                <a:sym typeface="+mn-ea"/>
              </a:rPr>
              <a:t>假设：推动这几个方面，就能实现污染减少</a:t>
            </a:r>
            <a:endParaRPr lang="zh-CN" altLang="zh-CN" sz="3200" dirty="0">
              <a:solidFill>
                <a:prstClr val="black">
                  <a:lumMod val="65000"/>
                  <a:lumOff val="35000"/>
                </a:prstClr>
              </a:solidFill>
              <a:latin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工业污染的总</a:t>
            </a:r>
            <a:r>
              <a:rPr lang="en-US" altLang="zh-CN"/>
              <a:t>“</a:t>
            </a:r>
            <a:r>
              <a:t>病因诊断</a:t>
            </a:r>
            <a:r>
              <a:rPr lang="en-US" altLang="zh-CN"/>
              <a:t>”</a:t>
            </a:r>
            <a:endParaRPr lang="en-US" altLang="zh-CN"/>
          </a:p>
        </p:txBody>
      </p:sp>
      <p:cxnSp>
        <p:nvCxnSpPr>
          <p:cNvPr id="139" name="直接连接符 138"/>
          <p:cNvCxnSpPr/>
          <p:nvPr>
            <p:custDataLst>
              <p:tags r:id="rId1"/>
            </p:custDataLst>
          </p:nvPr>
        </p:nvCxnSpPr>
        <p:spPr>
          <a:xfrm flipH="1">
            <a:off x="5380637" y="1757864"/>
            <a:ext cx="2662589" cy="7404"/>
          </a:xfrm>
          <a:prstGeom prst="line">
            <a:avLst/>
          </a:prstGeom>
          <a:noFill/>
          <a:ln w="25400" cap="flat" cmpd="sng" algn="ctr">
            <a:solidFill>
              <a:sysClr val="window" lastClr="FFFFFF">
                <a:lumMod val="65000"/>
              </a:sysClr>
            </a:solidFill>
            <a:prstDash val="solid"/>
            <a:tailEnd type="oval" w="lg" len="lg"/>
          </a:ln>
          <a:effectLst/>
        </p:spPr>
      </p:cxnSp>
      <p:cxnSp>
        <p:nvCxnSpPr>
          <p:cNvPr id="140" name="直接连接符 139"/>
          <p:cNvCxnSpPr/>
          <p:nvPr>
            <p:custDataLst>
              <p:tags r:id="rId2"/>
            </p:custDataLst>
          </p:nvPr>
        </p:nvCxnSpPr>
        <p:spPr>
          <a:xfrm flipH="1">
            <a:off x="5380637" y="3151399"/>
            <a:ext cx="1874027" cy="0"/>
          </a:xfrm>
          <a:prstGeom prst="line">
            <a:avLst/>
          </a:prstGeom>
          <a:noFill/>
          <a:ln w="25400" cap="flat" cmpd="sng" algn="ctr">
            <a:solidFill>
              <a:sysClr val="window" lastClr="FFFFFF">
                <a:lumMod val="65000"/>
              </a:sysClr>
            </a:solidFill>
            <a:prstDash val="solid"/>
            <a:tailEnd type="oval" w="lg" len="lg"/>
          </a:ln>
          <a:effectLst>
            <a:outerShdw blurRad="50800" dist="38100" dir="2700000" algn="tl" rotWithShape="0">
              <a:prstClr val="black">
                <a:alpha val="20000"/>
              </a:prstClr>
            </a:outerShdw>
          </a:effectLst>
        </p:spPr>
      </p:cxnSp>
      <p:cxnSp>
        <p:nvCxnSpPr>
          <p:cNvPr id="141" name="直接连接符 140"/>
          <p:cNvCxnSpPr/>
          <p:nvPr>
            <p:custDataLst>
              <p:tags r:id="rId3"/>
            </p:custDataLst>
          </p:nvPr>
        </p:nvCxnSpPr>
        <p:spPr>
          <a:xfrm flipH="1">
            <a:off x="5380637" y="5781383"/>
            <a:ext cx="4178283" cy="0"/>
          </a:xfrm>
          <a:prstGeom prst="line">
            <a:avLst/>
          </a:prstGeom>
          <a:noFill/>
          <a:ln w="25400" cap="flat" cmpd="sng" algn="ctr">
            <a:solidFill>
              <a:sysClr val="window" lastClr="FFFFFF">
                <a:lumMod val="65000"/>
              </a:sysClr>
            </a:solidFill>
            <a:prstDash val="solid"/>
            <a:tailEnd type="oval" w="lg" len="lg"/>
          </a:ln>
          <a:effectLst>
            <a:outerShdw blurRad="50800" dist="38100" dir="2700000" algn="tl" rotWithShape="0">
              <a:prstClr val="black">
                <a:alpha val="20000"/>
              </a:prstClr>
            </a:outerShdw>
          </a:effectLst>
        </p:spPr>
      </p:cxnSp>
      <p:grpSp>
        <p:nvGrpSpPr>
          <p:cNvPr id="142" name="组合 141"/>
          <p:cNvGrpSpPr/>
          <p:nvPr/>
        </p:nvGrpSpPr>
        <p:grpSpPr>
          <a:xfrm>
            <a:off x="5380637" y="4433467"/>
            <a:ext cx="2430253" cy="511810"/>
            <a:chOff x="3458488" y="4433463"/>
            <a:chExt cx="2430253" cy="511810"/>
          </a:xfrm>
        </p:grpSpPr>
        <p:cxnSp>
          <p:nvCxnSpPr>
            <p:cNvPr id="144" name="直接连接符 143"/>
            <p:cNvCxnSpPr>
              <a:stCxn id="126" idx="2"/>
            </p:cNvCxnSpPr>
            <p:nvPr>
              <p:custDataLst>
                <p:tags r:id="rId4"/>
              </p:custDataLst>
            </p:nvPr>
          </p:nvCxnSpPr>
          <p:spPr>
            <a:xfrm flipH="1" flipV="1">
              <a:off x="5369311" y="4433463"/>
              <a:ext cx="519430" cy="511810"/>
            </a:xfrm>
            <a:prstGeom prst="line">
              <a:avLst/>
            </a:prstGeom>
            <a:noFill/>
            <a:ln w="25400" cap="flat" cmpd="sng" algn="ctr">
              <a:solidFill>
                <a:sysClr val="window" lastClr="FFFFFF">
                  <a:lumMod val="65000"/>
                </a:sysClr>
              </a:solidFill>
              <a:prstDash val="solid"/>
              <a:tailEnd type="none" w="lg" len="lg"/>
            </a:ln>
            <a:effectLst>
              <a:outerShdw blurRad="50800" dist="38100" dir="2700000" algn="tl" rotWithShape="0">
                <a:prstClr val="black">
                  <a:alpha val="20000"/>
                </a:prstClr>
              </a:outerShdw>
            </a:effectLst>
          </p:spPr>
        </p:cxnSp>
        <p:cxnSp>
          <p:nvCxnSpPr>
            <p:cNvPr id="143" name="直接连接符 142"/>
            <p:cNvCxnSpPr/>
            <p:nvPr>
              <p:custDataLst>
                <p:tags r:id="rId5"/>
              </p:custDataLst>
            </p:nvPr>
          </p:nvCxnSpPr>
          <p:spPr>
            <a:xfrm flipH="1">
              <a:off x="3458488" y="4437906"/>
              <a:ext cx="1920665" cy="0"/>
            </a:xfrm>
            <a:prstGeom prst="line">
              <a:avLst/>
            </a:prstGeom>
            <a:noFill/>
            <a:ln w="25400" cap="flat" cmpd="sng" algn="ctr">
              <a:solidFill>
                <a:sysClr val="window" lastClr="FFFFFF">
                  <a:lumMod val="65000"/>
                </a:sysClr>
              </a:solidFill>
              <a:prstDash val="solid"/>
              <a:tailEnd type="oval" w="lg" len="lg"/>
            </a:ln>
            <a:effectLst>
              <a:outerShdw blurRad="50800" dist="38100" dir="2700000" algn="tl" rotWithShape="0">
                <a:prstClr val="black">
                  <a:alpha val="20000"/>
                </a:prstClr>
              </a:outerShdw>
            </a:effectLst>
          </p:spPr>
        </p:cxnSp>
      </p:grpSp>
      <p:grpSp>
        <p:nvGrpSpPr>
          <p:cNvPr id="145" name="组合 144"/>
          <p:cNvGrpSpPr/>
          <p:nvPr/>
        </p:nvGrpSpPr>
        <p:grpSpPr>
          <a:xfrm>
            <a:off x="419100" y="1409700"/>
            <a:ext cx="4632325" cy="1014730"/>
            <a:chOff x="8641357" y="2133650"/>
            <a:chExt cx="3218924" cy="1014730"/>
          </a:xfrm>
        </p:grpSpPr>
        <p:sp>
          <p:nvSpPr>
            <p:cNvPr id="146" name="TextBox 90"/>
            <p:cNvSpPr txBox="1"/>
            <p:nvPr>
              <p:custDataLst>
                <p:tags r:id="rId6"/>
              </p:custDataLst>
            </p:nvPr>
          </p:nvSpPr>
          <p:spPr>
            <a:xfrm>
              <a:off x="8785373" y="2421682"/>
              <a:ext cx="2133944"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147" name="Freeform 512"/>
            <p:cNvSpPr/>
            <p:nvPr>
              <p:custDataLst>
                <p:tags r:id="rId7"/>
              </p:custDataLst>
            </p:nvPr>
          </p:nvSpPr>
          <p:spPr bwMode="auto">
            <a:xfrm>
              <a:off x="8641357" y="2191370"/>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6">
                <a:lumMod val="75000"/>
              </a:scheme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48" name="TextBox 92"/>
            <p:cNvSpPr txBox="1"/>
            <p:nvPr>
              <p:custDataLst>
                <p:tags r:id="rId8"/>
              </p:custDataLst>
            </p:nvPr>
          </p:nvSpPr>
          <p:spPr>
            <a:xfrm>
              <a:off x="8784763" y="2133650"/>
              <a:ext cx="3075518" cy="101473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charset="-122"/>
                </a:rPr>
                <a:t>促使源头上污染减少相对应的技术的诞生周期长、且投入产出比低（从而投入研发精力</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charset="-122"/>
                </a:rPr>
                <a:t>少）</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charset="-122"/>
              </a:endParaRPr>
            </a:p>
          </p:txBody>
        </p:sp>
      </p:grpSp>
      <p:grpSp>
        <p:nvGrpSpPr>
          <p:cNvPr id="152" name="组合 151"/>
          <p:cNvGrpSpPr/>
          <p:nvPr/>
        </p:nvGrpSpPr>
        <p:grpSpPr>
          <a:xfrm>
            <a:off x="419100" y="2779395"/>
            <a:ext cx="4424679" cy="645160"/>
            <a:chOff x="8641357" y="2133650"/>
            <a:chExt cx="3079111" cy="645160"/>
          </a:xfrm>
        </p:grpSpPr>
        <p:sp>
          <p:nvSpPr>
            <p:cNvPr id="153" name="TextBox 94"/>
            <p:cNvSpPr txBox="1"/>
            <p:nvPr>
              <p:custDataLst>
                <p:tags r:id="rId9"/>
              </p:custDataLst>
            </p:nvPr>
          </p:nvSpPr>
          <p:spPr>
            <a:xfrm>
              <a:off x="8785373" y="2421682"/>
              <a:ext cx="2133944"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154" name="Freeform 512"/>
            <p:cNvSpPr/>
            <p:nvPr>
              <p:custDataLst>
                <p:tags r:id="rId10"/>
              </p:custDataLst>
            </p:nvPr>
          </p:nvSpPr>
          <p:spPr bwMode="auto">
            <a:xfrm>
              <a:off x="8641357" y="217708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6">
                <a:lumMod val="75000"/>
              </a:scheme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55" name="TextBox 96"/>
            <p:cNvSpPr txBox="1"/>
            <p:nvPr>
              <p:custDataLst>
                <p:tags r:id="rId11"/>
              </p:custDataLst>
            </p:nvPr>
          </p:nvSpPr>
          <p:spPr>
            <a:xfrm>
              <a:off x="8784530" y="2133650"/>
              <a:ext cx="2935938" cy="645160"/>
            </a:xfrm>
            <a:prstGeom prst="rect">
              <a:avLst/>
            </a:prstGeom>
            <a:noFill/>
          </p:spPr>
          <p:txBody>
            <a:bodyPr wrap="square" rtlCol="0">
              <a:spAutoFit/>
            </a:bodyPr>
            <a:lstStyle>
              <a:defPPr>
                <a:defRPr lang="zh-CN"/>
              </a:defPPr>
              <a:lvl1pPr>
                <a:defRPr sz="1600">
                  <a:solidFill>
                    <a:srgbClr val="FF0000"/>
                  </a:solidFill>
                  <a:latin typeface="微软雅黑" panose="020B0503020204020204" charset="-122"/>
                  <a:ea typeface="微软雅黑" panose="020B0503020204020204" charset="-122"/>
                </a:defRPr>
              </a:lvl1p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rPr>
                <a:t>在行业市场低迷的情况下，低生产成本并不支持源头上减少污染的额外成本</a:t>
              </a:r>
              <a:endParaRPr kumimoji="0" lang="zh-CN" altLang="en-US" sz="18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grpSp>
      <p:grpSp>
        <p:nvGrpSpPr>
          <p:cNvPr id="156" name="组合 155"/>
          <p:cNvGrpSpPr/>
          <p:nvPr/>
        </p:nvGrpSpPr>
        <p:grpSpPr>
          <a:xfrm>
            <a:off x="419100" y="4042410"/>
            <a:ext cx="4798695" cy="1014730"/>
            <a:chOff x="8641357" y="2133650"/>
            <a:chExt cx="3338503" cy="1014595"/>
          </a:xfrm>
        </p:grpSpPr>
        <p:sp>
          <p:nvSpPr>
            <p:cNvPr id="157" name="TextBox 98"/>
            <p:cNvSpPr txBox="1"/>
            <p:nvPr>
              <p:custDataLst>
                <p:tags r:id="rId12"/>
              </p:custDataLst>
            </p:nvPr>
          </p:nvSpPr>
          <p:spPr>
            <a:xfrm>
              <a:off x="8785373" y="2421682"/>
              <a:ext cx="2133944" cy="34729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158" name="Freeform 512"/>
            <p:cNvSpPr/>
            <p:nvPr>
              <p:custDataLst>
                <p:tags r:id="rId13"/>
              </p:custDataLst>
            </p:nvPr>
          </p:nvSpPr>
          <p:spPr bwMode="auto">
            <a:xfrm>
              <a:off x="8641357" y="2158368"/>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6">
                <a:lumMod val="75000"/>
              </a:scheme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59" name="TextBox 100"/>
            <p:cNvSpPr txBox="1"/>
            <p:nvPr>
              <p:custDataLst>
                <p:tags r:id="rId14"/>
              </p:custDataLst>
            </p:nvPr>
          </p:nvSpPr>
          <p:spPr>
            <a:xfrm>
              <a:off x="8784545" y="2133650"/>
              <a:ext cx="3195315" cy="1014595"/>
            </a:xfrm>
            <a:prstGeom prst="rect">
              <a:avLst/>
            </a:prstGeom>
            <a:noFill/>
          </p:spPr>
          <p:txBody>
            <a:bodyPr wrap="square" rtlCol="0">
              <a:spAutoFit/>
            </a:bodyPr>
            <a:lstStyle>
              <a:defPPr>
                <a:defRPr lang="zh-CN"/>
              </a:defPPr>
              <a:lvl1pPr>
                <a:defRPr sz="1600">
                  <a:solidFill>
                    <a:srgbClr val="FF0000"/>
                  </a:solidFill>
                  <a:latin typeface="微软雅黑" panose="020B0503020204020204" charset="-122"/>
                  <a:ea typeface="微软雅黑" panose="020B0503020204020204" charset="-122"/>
                </a:defRPr>
              </a:lvl1p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rPr>
                <a:t>让企业自主投入成本进行材料或技术上的创新并不现实；让企业自己主动支付成本以减少污染并不</a:t>
              </a:r>
              <a:r>
                <a:rPr kumimoji="0" lang="zh-CN" altLang="en-US" sz="2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rPr>
                <a:t>现实</a:t>
              </a:r>
              <a:endParaRPr kumimoji="0" lang="zh-CN" altLang="en-US" sz="2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endParaRPr>
            </a:p>
          </p:txBody>
        </p:sp>
      </p:grpSp>
      <p:grpSp>
        <p:nvGrpSpPr>
          <p:cNvPr id="160" name="组合 159"/>
          <p:cNvGrpSpPr/>
          <p:nvPr/>
        </p:nvGrpSpPr>
        <p:grpSpPr>
          <a:xfrm>
            <a:off x="425450" y="5220335"/>
            <a:ext cx="4857749" cy="1014730"/>
            <a:chOff x="8641357" y="2133650"/>
            <a:chExt cx="3414460" cy="1014318"/>
          </a:xfrm>
        </p:grpSpPr>
        <p:sp>
          <p:nvSpPr>
            <p:cNvPr id="161" name="TextBox 102"/>
            <p:cNvSpPr txBox="1"/>
            <p:nvPr>
              <p:custDataLst>
                <p:tags r:id="rId15"/>
              </p:custDataLst>
            </p:nvPr>
          </p:nvSpPr>
          <p:spPr>
            <a:xfrm>
              <a:off x="8785373" y="2421682"/>
              <a:ext cx="2133944"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162" name="Freeform 512"/>
            <p:cNvSpPr/>
            <p:nvPr>
              <p:custDataLst>
                <p:tags r:id="rId16"/>
              </p:custDataLst>
            </p:nvPr>
          </p:nvSpPr>
          <p:spPr bwMode="auto">
            <a:xfrm>
              <a:off x="8641357" y="2186944"/>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accent6">
                <a:lumMod val="75000"/>
              </a:scheme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63" name="TextBox 104"/>
            <p:cNvSpPr txBox="1"/>
            <p:nvPr>
              <p:custDataLst>
                <p:tags r:id="rId17"/>
              </p:custDataLst>
            </p:nvPr>
          </p:nvSpPr>
          <p:spPr>
            <a:xfrm>
              <a:off x="8784630" y="2133650"/>
              <a:ext cx="3271187" cy="1014318"/>
            </a:xfrm>
            <a:prstGeom prst="rect">
              <a:avLst/>
            </a:prstGeom>
            <a:noFill/>
          </p:spPr>
          <p:txBody>
            <a:bodyPr wrap="square" rtlCol="0">
              <a:spAutoFit/>
            </a:bodyPr>
            <a:lstStyle>
              <a:defPPr>
                <a:defRPr lang="zh-CN"/>
              </a:defPPr>
              <a:lvl1pPr>
                <a:defRPr sz="1600">
                  <a:solidFill>
                    <a:srgbClr val="FF0000"/>
                  </a:solidFill>
                  <a:latin typeface="微软雅黑" panose="020B0503020204020204" charset="-122"/>
                  <a:ea typeface="微软雅黑" panose="020B0503020204020204" charset="-122"/>
                </a:defRPr>
              </a:lvl1pPr>
            </a:lstStyle>
            <a:p>
              <a:pPr marL="0" marR="0" lvl="0" indent="0" defTabSz="951230" eaLnBrk="1" fontAlgn="auto" latinLnBrk="0" hangingPunct="1">
                <a:lnSpc>
                  <a:spcPct val="100000"/>
                </a:lnSpc>
                <a:spcBef>
                  <a:spcPts val="0"/>
                </a:spcBef>
                <a:spcAft>
                  <a:spcPts val="0"/>
                </a:spcAft>
                <a:buClrTx/>
                <a:buSzTx/>
                <a:buFontTx/>
                <a:buNone/>
                <a:defRPr/>
              </a:pPr>
              <a:r>
                <a:rPr lang="zh-CN" altLang="en-US" sz="2000" b="1" kern="0" noProof="0" dirty="0">
                  <a:ln>
                    <a:noFill/>
                  </a:ln>
                  <a:solidFill>
                    <a:schemeClr val="tx1"/>
                  </a:solidFill>
                  <a:effectLst/>
                  <a:uLnTx/>
                  <a:uFillTx/>
                  <a:sym typeface="+mn-ea"/>
                </a:rPr>
                <a:t>鼓励部分企业带头表率，但是产业容易形成垄断/断层现象，中央政策与资源的支持容易产生倾斜</a:t>
              </a:r>
              <a:endParaRPr kumimoji="0" lang="zh-CN" altLang="en-US" sz="2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mn-ea"/>
              </a:endParaRPr>
            </a:p>
          </p:txBody>
        </p:sp>
      </p:grpSp>
      <p:grpSp>
        <p:nvGrpSpPr>
          <p:cNvPr id="113" name="组合 5"/>
          <p:cNvGrpSpPr/>
          <p:nvPr/>
        </p:nvGrpSpPr>
        <p:grpSpPr bwMode="auto">
          <a:xfrm>
            <a:off x="7107122" y="1227370"/>
            <a:ext cx="4945567" cy="5007051"/>
            <a:chOff x="5778834" y="1081826"/>
            <a:chExt cx="5357095" cy="5424184"/>
          </a:xfrm>
        </p:grpSpPr>
        <p:sp>
          <p:nvSpPr>
            <p:cNvPr id="114" name="椭圆 4"/>
            <p:cNvSpPr/>
            <p:nvPr>
              <p:custDataLst>
                <p:tags r:id="rId18"/>
              </p:custDataLst>
            </p:nvPr>
          </p:nvSpPr>
          <p:spPr bwMode="auto">
            <a:xfrm rot="197558">
              <a:off x="5778834" y="1081826"/>
              <a:ext cx="5357095" cy="5424184"/>
            </a:xfrm>
            <a:custGeom>
              <a:avLst/>
              <a:gdLst/>
              <a:ahLst/>
              <a:cxnLst/>
              <a:rect l="l" t="t" r="r" b="b"/>
              <a:pathLst>
                <a:path w="6373853" h="6453678">
                  <a:moveTo>
                    <a:pt x="1748789" y="3781"/>
                  </a:moveTo>
                  <a:cubicBezTo>
                    <a:pt x="1773410" y="1281"/>
                    <a:pt x="1798391" y="0"/>
                    <a:pt x="1823671" y="0"/>
                  </a:cubicBezTo>
                  <a:cubicBezTo>
                    <a:pt x="2222376" y="0"/>
                    <a:pt x="2546668" y="318599"/>
                    <a:pt x="2555176" y="715114"/>
                  </a:cubicBezTo>
                  <a:cubicBezTo>
                    <a:pt x="2646063" y="945229"/>
                    <a:pt x="2815509" y="1149545"/>
                    <a:pt x="3050234" y="1286278"/>
                  </a:cubicBezTo>
                  <a:cubicBezTo>
                    <a:pt x="3277270" y="1418531"/>
                    <a:pt x="3529180" y="1466470"/>
                    <a:pt x="3767051" y="1437382"/>
                  </a:cubicBezTo>
                  <a:cubicBezTo>
                    <a:pt x="4043009" y="1173698"/>
                    <a:pt x="4417184" y="1012566"/>
                    <a:pt x="4828995" y="1012566"/>
                  </a:cubicBezTo>
                  <a:cubicBezTo>
                    <a:pt x="5682197" y="1012566"/>
                    <a:pt x="6373853" y="1704222"/>
                    <a:pt x="6373853" y="2557424"/>
                  </a:cubicBezTo>
                  <a:cubicBezTo>
                    <a:pt x="6373853" y="3315640"/>
                    <a:pt x="5827627" y="3946278"/>
                    <a:pt x="5106977" y="4075988"/>
                  </a:cubicBezTo>
                  <a:cubicBezTo>
                    <a:pt x="4860269" y="4198053"/>
                    <a:pt x="4655938" y="4415360"/>
                    <a:pt x="4548276" y="4699239"/>
                  </a:cubicBezTo>
                  <a:cubicBezTo>
                    <a:pt x="4488061" y="4858013"/>
                    <a:pt x="4464290" y="5021251"/>
                    <a:pt x="4473846" y="5178965"/>
                  </a:cubicBezTo>
                  <a:cubicBezTo>
                    <a:pt x="4624448" y="5311033"/>
                    <a:pt x="4718008" y="5505241"/>
                    <a:pt x="4718008" y="5721301"/>
                  </a:cubicBezTo>
                  <a:cubicBezTo>
                    <a:pt x="4718008" y="6125782"/>
                    <a:pt x="4390112" y="6453678"/>
                    <a:pt x="3985631" y="6453678"/>
                  </a:cubicBezTo>
                  <a:cubicBezTo>
                    <a:pt x="3581150" y="6453678"/>
                    <a:pt x="3253254" y="6125782"/>
                    <a:pt x="3253254" y="5721301"/>
                  </a:cubicBezTo>
                  <a:cubicBezTo>
                    <a:pt x="3253254" y="5342100"/>
                    <a:pt x="3541444" y="5030211"/>
                    <a:pt x="3910750" y="4992705"/>
                  </a:cubicBezTo>
                  <a:lnTo>
                    <a:pt x="3970068" y="4989710"/>
                  </a:lnTo>
                  <a:cubicBezTo>
                    <a:pt x="4089426" y="4874941"/>
                    <a:pt x="4186035" y="4731148"/>
                    <a:pt x="4249282" y="4564379"/>
                  </a:cubicBezTo>
                  <a:cubicBezTo>
                    <a:pt x="4318623" y="4381544"/>
                    <a:pt x="4339635" y="4192787"/>
                    <a:pt x="4317136" y="4013436"/>
                  </a:cubicBezTo>
                  <a:cubicBezTo>
                    <a:pt x="4256166" y="3992601"/>
                    <a:pt x="4197322" y="3967056"/>
                    <a:pt x="4140584" y="3937908"/>
                  </a:cubicBezTo>
                  <a:cubicBezTo>
                    <a:pt x="3785942" y="3880704"/>
                    <a:pt x="3361104" y="3968836"/>
                    <a:pt x="2972750" y="4207511"/>
                  </a:cubicBezTo>
                  <a:cubicBezTo>
                    <a:pt x="2649524" y="4406159"/>
                    <a:pt x="2407922" y="4674458"/>
                    <a:pt x="2273557" y="4956562"/>
                  </a:cubicBezTo>
                  <a:cubicBezTo>
                    <a:pt x="2243728" y="5333109"/>
                    <a:pt x="1928537" y="5629160"/>
                    <a:pt x="1544199" y="5629160"/>
                  </a:cubicBezTo>
                  <a:cubicBezTo>
                    <a:pt x="1139718" y="5629161"/>
                    <a:pt x="811822" y="5301265"/>
                    <a:pt x="811822" y="4896783"/>
                  </a:cubicBezTo>
                  <a:cubicBezTo>
                    <a:pt x="811822" y="4517582"/>
                    <a:pt x="1100012" y="4205693"/>
                    <a:pt x="1469317" y="4168187"/>
                  </a:cubicBezTo>
                  <a:cubicBezTo>
                    <a:pt x="1493938" y="4165687"/>
                    <a:pt x="1518919" y="4164406"/>
                    <a:pt x="1544199" y="4164406"/>
                  </a:cubicBezTo>
                  <a:cubicBezTo>
                    <a:pt x="1614188" y="4164406"/>
                    <a:pt x="1681885" y="4174224"/>
                    <a:pt x="1745054" y="4195817"/>
                  </a:cubicBezTo>
                  <a:cubicBezTo>
                    <a:pt x="2080595" y="4225945"/>
                    <a:pt x="2467608" y="4133688"/>
                    <a:pt x="2823912" y="3914711"/>
                  </a:cubicBezTo>
                  <a:cubicBezTo>
                    <a:pt x="3105509" y="3741648"/>
                    <a:pt x="3325152" y="3515718"/>
                    <a:pt x="3465145" y="3273270"/>
                  </a:cubicBezTo>
                  <a:cubicBezTo>
                    <a:pt x="3451578" y="3254462"/>
                    <a:pt x="3441393" y="3233849"/>
                    <a:pt x="3431663" y="3212981"/>
                  </a:cubicBezTo>
                  <a:cubicBezTo>
                    <a:pt x="3160269" y="2960984"/>
                    <a:pt x="2737001" y="2800878"/>
                    <a:pt x="2261862" y="2800878"/>
                  </a:cubicBezTo>
                  <a:cubicBezTo>
                    <a:pt x="1915427" y="2800878"/>
                    <a:pt x="1596569" y="2885993"/>
                    <a:pt x="1343736" y="3029603"/>
                  </a:cubicBezTo>
                  <a:cubicBezTo>
                    <a:pt x="1213416" y="3228799"/>
                    <a:pt x="988216" y="3359981"/>
                    <a:pt x="732377" y="3359981"/>
                  </a:cubicBezTo>
                  <a:cubicBezTo>
                    <a:pt x="327896" y="3359981"/>
                    <a:pt x="0" y="3032085"/>
                    <a:pt x="0" y="2627604"/>
                  </a:cubicBezTo>
                  <a:cubicBezTo>
                    <a:pt x="0" y="2248403"/>
                    <a:pt x="288190" y="1936513"/>
                    <a:pt x="657496" y="1899008"/>
                  </a:cubicBezTo>
                  <a:cubicBezTo>
                    <a:pt x="682116" y="1896508"/>
                    <a:pt x="707097" y="1895227"/>
                    <a:pt x="732377" y="1895227"/>
                  </a:cubicBezTo>
                  <a:cubicBezTo>
                    <a:pt x="990216" y="1895227"/>
                    <a:pt x="1216935" y="2028468"/>
                    <a:pt x="1346404" y="2230521"/>
                  </a:cubicBezTo>
                  <a:cubicBezTo>
                    <a:pt x="1602758" y="2382858"/>
                    <a:pt x="1930881" y="2473491"/>
                    <a:pt x="2288367" y="2473491"/>
                  </a:cubicBezTo>
                  <a:cubicBezTo>
                    <a:pt x="2697774" y="2473492"/>
                    <a:pt x="3068669" y="2354621"/>
                    <a:pt x="3337053" y="2160075"/>
                  </a:cubicBezTo>
                  <a:cubicBezTo>
                    <a:pt x="3340926" y="2141545"/>
                    <a:pt x="3346143" y="2123420"/>
                    <a:pt x="3351687" y="2105436"/>
                  </a:cubicBezTo>
                  <a:cubicBezTo>
                    <a:pt x="3259746" y="1885205"/>
                    <a:pt x="3094211" y="1690778"/>
                    <a:pt x="2868101" y="1559064"/>
                  </a:cubicBezTo>
                  <a:cubicBezTo>
                    <a:pt x="2612420" y="1410124"/>
                    <a:pt x="2325191" y="1368116"/>
                    <a:pt x="2062135" y="1421669"/>
                  </a:cubicBezTo>
                  <a:cubicBezTo>
                    <a:pt x="2020112" y="1439592"/>
                    <a:pt x="1975220" y="1450584"/>
                    <a:pt x="1928800" y="1456357"/>
                  </a:cubicBezTo>
                  <a:cubicBezTo>
                    <a:pt x="1920816" y="1457887"/>
                    <a:pt x="1913196" y="1460508"/>
                    <a:pt x="1905608" y="1463212"/>
                  </a:cubicBezTo>
                  <a:lnTo>
                    <a:pt x="1907728" y="1459572"/>
                  </a:lnTo>
                  <a:cubicBezTo>
                    <a:pt x="1880177" y="1463133"/>
                    <a:pt x="1852113" y="1464754"/>
                    <a:pt x="1823671" y="1464754"/>
                  </a:cubicBezTo>
                  <a:cubicBezTo>
                    <a:pt x="1419190" y="1464754"/>
                    <a:pt x="1091294" y="1136858"/>
                    <a:pt x="1091294" y="732377"/>
                  </a:cubicBezTo>
                  <a:cubicBezTo>
                    <a:pt x="1091294" y="353176"/>
                    <a:pt x="1379484" y="41286"/>
                    <a:pt x="1748789" y="3781"/>
                  </a:cubicBezTo>
                  <a:close/>
                </a:path>
              </a:pathLst>
            </a:custGeom>
            <a:solidFill>
              <a:sysClr val="window" lastClr="FFFFFF">
                <a:lumMod val="95000"/>
              </a:sysClr>
            </a:solidFill>
            <a:ln w="3175" cap="flat" cmpd="sng" algn="ctr">
              <a:solidFill>
                <a:sysClr val="window" lastClr="FFFFFF">
                  <a:lumMod val="75000"/>
                </a:sysClr>
              </a:solidFill>
              <a:prstDash val="solid"/>
            </a:ln>
            <a:effectLst>
              <a:innerShdw blurRad="63500" dist="50800" dir="13500000">
                <a:prstClr val="black">
                  <a:alpha val="50000"/>
                </a:prstClr>
              </a:inn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grpSp>
          <p:nvGrpSpPr>
            <p:cNvPr id="115" name="组合 89"/>
            <p:cNvGrpSpPr/>
            <p:nvPr/>
          </p:nvGrpSpPr>
          <p:grpSpPr bwMode="auto">
            <a:xfrm>
              <a:off x="8812786" y="2196009"/>
              <a:ext cx="2192123" cy="2192123"/>
              <a:chOff x="2848131" y="1860029"/>
              <a:chExt cx="3807502" cy="3807502"/>
            </a:xfrm>
          </p:grpSpPr>
          <p:sp>
            <p:nvSpPr>
              <p:cNvPr id="116" name="椭圆 115"/>
              <p:cNvSpPr/>
              <p:nvPr>
                <p:custDataLst>
                  <p:tags r:id="rId19"/>
                </p:custDataLst>
              </p:nvPr>
            </p:nvSpPr>
            <p:spPr>
              <a:xfrm>
                <a:off x="2848071" y="1860373"/>
                <a:ext cx="3802162" cy="3808480"/>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7" name="椭圆 116"/>
              <p:cNvSpPr/>
              <p:nvPr>
                <p:custDataLst>
                  <p:tags r:id="rId20"/>
                </p:custDataLst>
              </p:nvPr>
            </p:nvSpPr>
            <p:spPr>
              <a:xfrm>
                <a:off x="2937674" y="1949985"/>
                <a:ext cx="3622956" cy="3629258"/>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9" name="组合 109"/>
            <p:cNvGrpSpPr/>
            <p:nvPr/>
          </p:nvGrpSpPr>
          <p:grpSpPr bwMode="auto">
            <a:xfrm>
              <a:off x="6962369" y="1155522"/>
              <a:ext cx="928601" cy="928602"/>
              <a:chOff x="2848131" y="1860029"/>
              <a:chExt cx="3807502" cy="3807502"/>
            </a:xfrm>
          </p:grpSpPr>
          <p:sp>
            <p:nvSpPr>
              <p:cNvPr id="120" name="椭圆 119"/>
              <p:cNvSpPr/>
              <p:nvPr>
                <p:custDataLst>
                  <p:tags r:id="rId21"/>
                </p:custDataLst>
              </p:nvPr>
            </p:nvSpPr>
            <p:spPr>
              <a:xfrm>
                <a:off x="2848522" y="1860993"/>
                <a:ext cx="3807426" cy="3807769"/>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1" name="椭圆 120"/>
              <p:cNvSpPr/>
              <p:nvPr>
                <p:custDataLst>
                  <p:tags r:id="rId22"/>
                </p:custDataLst>
              </p:nvPr>
            </p:nvSpPr>
            <p:spPr>
              <a:xfrm>
                <a:off x="2940184" y="1952659"/>
                <a:ext cx="3624106" cy="3624432"/>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2" name="组合 123"/>
            <p:cNvGrpSpPr/>
            <p:nvPr/>
          </p:nvGrpSpPr>
          <p:grpSpPr bwMode="auto">
            <a:xfrm>
              <a:off x="5967466" y="2701597"/>
              <a:ext cx="928601" cy="928602"/>
              <a:chOff x="2848131" y="1860029"/>
              <a:chExt cx="3807502" cy="3807502"/>
            </a:xfrm>
          </p:grpSpPr>
          <p:sp>
            <p:nvSpPr>
              <p:cNvPr id="123" name="椭圆 122"/>
              <p:cNvSpPr/>
              <p:nvPr>
                <p:custDataLst>
                  <p:tags r:id="rId23"/>
                </p:custDataLst>
              </p:nvPr>
            </p:nvSpPr>
            <p:spPr>
              <a:xfrm>
                <a:off x="2845475" y="1860922"/>
                <a:ext cx="3821528" cy="3807769"/>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4" name="椭圆 123"/>
              <p:cNvSpPr/>
              <p:nvPr>
                <p:custDataLst>
                  <p:tags r:id="rId24"/>
                </p:custDataLst>
              </p:nvPr>
            </p:nvSpPr>
            <p:spPr>
              <a:xfrm>
                <a:off x="2937133" y="1952593"/>
                <a:ext cx="3638208" cy="3624432"/>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5" name="组合 129"/>
            <p:cNvGrpSpPr/>
            <p:nvPr/>
          </p:nvGrpSpPr>
          <p:grpSpPr bwMode="auto">
            <a:xfrm>
              <a:off x="6541770" y="4645921"/>
              <a:ext cx="928601" cy="928602"/>
              <a:chOff x="2848131" y="1860029"/>
              <a:chExt cx="3807502" cy="3807502"/>
            </a:xfrm>
          </p:grpSpPr>
          <p:sp>
            <p:nvSpPr>
              <p:cNvPr id="126" name="椭圆 125"/>
              <p:cNvSpPr/>
              <p:nvPr>
                <p:custDataLst>
                  <p:tags r:id="rId25"/>
                </p:custDataLst>
              </p:nvPr>
            </p:nvSpPr>
            <p:spPr>
              <a:xfrm>
                <a:off x="2845644" y="1856809"/>
                <a:ext cx="3821528" cy="3807769"/>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7" name="椭圆 126"/>
              <p:cNvSpPr/>
              <p:nvPr>
                <p:custDataLst>
                  <p:tags r:id="rId26"/>
                </p:custDataLst>
              </p:nvPr>
            </p:nvSpPr>
            <p:spPr>
              <a:xfrm>
                <a:off x="2937302" y="1948479"/>
                <a:ext cx="3638208" cy="3624432"/>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28" name="组合 135"/>
            <p:cNvGrpSpPr/>
            <p:nvPr/>
          </p:nvGrpSpPr>
          <p:grpSpPr bwMode="auto">
            <a:xfrm>
              <a:off x="8540057" y="5468856"/>
              <a:ext cx="928601" cy="928602"/>
              <a:chOff x="2848131" y="1860029"/>
              <a:chExt cx="3807502" cy="3807502"/>
            </a:xfrm>
          </p:grpSpPr>
          <p:sp>
            <p:nvSpPr>
              <p:cNvPr id="129" name="椭圆 128"/>
              <p:cNvSpPr/>
              <p:nvPr>
                <p:custDataLst>
                  <p:tags r:id="rId27"/>
                </p:custDataLst>
              </p:nvPr>
            </p:nvSpPr>
            <p:spPr>
              <a:xfrm>
                <a:off x="2845173" y="1860202"/>
                <a:ext cx="3821528" cy="3807769"/>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0" name="椭圆 129"/>
              <p:cNvSpPr/>
              <p:nvPr>
                <p:custDataLst>
                  <p:tags r:id="rId28"/>
                </p:custDataLst>
              </p:nvPr>
            </p:nvSpPr>
            <p:spPr>
              <a:xfrm>
                <a:off x="2936831" y="1951869"/>
                <a:ext cx="3638208" cy="3624432"/>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sp>
        <p:nvSpPr>
          <p:cNvPr id="131" name="文本框 29"/>
          <p:cNvSpPr txBox="1">
            <a:spLocks noChangeArrowheads="1"/>
          </p:cNvSpPr>
          <p:nvPr>
            <p:custDataLst>
              <p:tags r:id="rId29"/>
            </p:custDataLst>
          </p:nvPr>
        </p:nvSpPr>
        <p:spPr bwMode="auto">
          <a:xfrm>
            <a:off x="8246816" y="1361882"/>
            <a:ext cx="7873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51230"/>
            <a:r>
              <a:rPr lang="en-US" altLang="zh-CN" sz="4000" dirty="0">
                <a:solidFill>
                  <a:schemeClr val="accent6">
                    <a:lumMod val="75000"/>
                  </a:schemeClr>
                </a:solidFill>
                <a:effectLst>
                  <a:innerShdw blurRad="63500" dist="38100" dir="13500000">
                    <a:prstClr val="black">
                      <a:alpha val="50000"/>
                    </a:prstClr>
                  </a:innerShdw>
                </a:effectLst>
                <a:latin typeface="微软雅黑" panose="020B0503020204020204" charset="-122"/>
                <a:ea typeface="微软雅黑" panose="020B0503020204020204" charset="-122"/>
              </a:rPr>
              <a:t>01</a:t>
            </a:r>
            <a:endParaRPr lang="en-US" altLang="zh-CN" sz="4000" dirty="0">
              <a:solidFill>
                <a:schemeClr val="accent6">
                  <a:lumMod val="75000"/>
                </a:schemeClr>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sp>
        <p:nvSpPr>
          <p:cNvPr id="132" name="文本框 29"/>
          <p:cNvSpPr txBox="1">
            <a:spLocks noChangeArrowheads="1"/>
          </p:cNvSpPr>
          <p:nvPr>
            <p:custDataLst>
              <p:tags r:id="rId30"/>
            </p:custDataLst>
          </p:nvPr>
        </p:nvSpPr>
        <p:spPr bwMode="auto">
          <a:xfrm>
            <a:off x="7293931" y="2781722"/>
            <a:ext cx="77851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02</a:t>
            </a:r>
            <a:endPar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133" name="文本框 29"/>
          <p:cNvSpPr txBox="1">
            <a:spLocks noChangeArrowheads="1"/>
          </p:cNvSpPr>
          <p:nvPr>
            <p:custDataLst>
              <p:tags r:id="rId31"/>
            </p:custDataLst>
          </p:nvPr>
        </p:nvSpPr>
        <p:spPr bwMode="auto">
          <a:xfrm>
            <a:off x="7847403" y="4581922"/>
            <a:ext cx="7873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03</a:t>
            </a:r>
            <a:endPar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134" name="文本框 29"/>
          <p:cNvSpPr txBox="1">
            <a:spLocks noChangeArrowheads="1"/>
          </p:cNvSpPr>
          <p:nvPr>
            <p:custDataLst>
              <p:tags r:id="rId32"/>
            </p:custDataLst>
          </p:nvPr>
        </p:nvSpPr>
        <p:spPr bwMode="auto">
          <a:xfrm>
            <a:off x="9692078" y="5352802"/>
            <a:ext cx="7873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04</a:t>
            </a:r>
            <a:endParaRPr kumimoji="0" lang="en-US" altLang="zh-CN" sz="4000" b="0" i="0" u="none" strike="noStrike" kern="0" cap="none" spc="0" normalizeH="0" baseline="0" noProof="0" dirty="0">
              <a:ln>
                <a:noFill/>
              </a:ln>
              <a:solidFill>
                <a:schemeClr val="accent6">
                  <a:lumMod val="75000"/>
                </a:schemeClr>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grpSp>
        <p:nvGrpSpPr>
          <p:cNvPr id="135" name="组合 134"/>
          <p:cNvGrpSpPr/>
          <p:nvPr/>
        </p:nvGrpSpPr>
        <p:grpSpPr>
          <a:xfrm>
            <a:off x="10263023" y="2587798"/>
            <a:ext cx="1312130" cy="1307371"/>
            <a:chOff x="3618897" y="2279040"/>
            <a:chExt cx="706229" cy="703668"/>
          </a:xfrm>
          <a:solidFill>
            <a:schemeClr val="accent6">
              <a:lumMod val="75000"/>
            </a:schemeClr>
          </a:solidFill>
        </p:grpSpPr>
        <p:sp>
          <p:nvSpPr>
            <p:cNvPr id="136" name="Freeform 9"/>
            <p:cNvSpPr>
              <a:spLocks noEditPoints="1"/>
            </p:cNvSpPr>
            <p:nvPr>
              <p:custDataLst>
                <p:tags r:id="rId33"/>
              </p:custDataLst>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solidFill>
                <a:latin typeface="Calibri" panose="020F0502020204030204"/>
                <a:ea typeface="宋体" panose="02010600030101010101" pitchFamily="2" charset="-122"/>
              </a:endParaRPr>
            </a:p>
          </p:txBody>
        </p:sp>
        <p:sp>
          <p:nvSpPr>
            <p:cNvPr id="137" name="Freeform 10"/>
            <p:cNvSpPr>
              <a:spLocks noEditPoints="1"/>
            </p:cNvSpPr>
            <p:nvPr>
              <p:custDataLst>
                <p:tags r:id="rId34"/>
              </p:custDataLst>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solidFill>
                <a:latin typeface="Calibri" panose="020F0502020204030204"/>
                <a:ea typeface="宋体" panose="02010600030101010101" pitchFamily="2" charset="-122"/>
              </a:endParaRPr>
            </a:p>
          </p:txBody>
        </p:sp>
        <p:sp>
          <p:nvSpPr>
            <p:cNvPr id="138" name="Freeform 11"/>
            <p:cNvSpPr/>
            <p:nvPr>
              <p:custDataLst>
                <p:tags r:id="rId35"/>
              </p:custDataLst>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951230"/>
              <a:endParaRPr lang="zh-CN" altLang="en-US" sz="1900">
                <a:solidFill>
                  <a:prstClr val="black"/>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针对工业废物低效利用的</a:t>
            </a:r>
            <a:r>
              <a:rPr lang="en-US" altLang="zh-CN">
                <a:sym typeface="+mn-ea"/>
              </a:rPr>
              <a:t>“</a:t>
            </a:r>
            <a:r>
              <a:rPr lang="zh-CN" altLang="en-US">
                <a:sym typeface="+mn-ea"/>
              </a:rPr>
              <a:t>病因诊断</a:t>
            </a:r>
            <a:r>
              <a:rPr lang="en-US" altLang="zh-CN">
                <a:sym typeface="+mn-ea"/>
              </a:rPr>
              <a:t>”</a:t>
            </a:r>
            <a:endParaRPr lang="zh-CN" altLang="en-US"/>
          </a:p>
        </p:txBody>
      </p:sp>
      <p:sp>
        <p:nvSpPr>
          <p:cNvPr id="3" name="文本框 2"/>
          <p:cNvSpPr txBox="1"/>
          <p:nvPr/>
        </p:nvSpPr>
        <p:spPr>
          <a:xfrm>
            <a:off x="802640" y="1665605"/>
            <a:ext cx="10348595" cy="460375"/>
          </a:xfrm>
          <a:prstGeom prst="rect">
            <a:avLst/>
          </a:prstGeom>
          <a:noFill/>
        </p:spPr>
        <p:txBody>
          <a:bodyPr wrap="square" rtlCol="0">
            <a:spAutoFit/>
          </a:bodyPr>
          <a:p>
            <a:r>
              <a:rPr lang="zh-CN" altLang="en-US" sz="2400">
                <a:solidFill>
                  <a:schemeClr val="tx1"/>
                </a:solidFill>
                <a:effectLst>
                  <a:outerShdw blurRad="38100" dist="19050" dir="2700000" algn="tl" rotWithShape="0">
                    <a:schemeClr val="dk1">
                      <a:alpha val="40000"/>
                    </a:schemeClr>
                  </a:outerShdw>
                </a:effectLst>
              </a:rPr>
              <a:t>《工业资源综合利用聚焦三大工程》——中华人民共和国中央人民政府官网</a:t>
            </a:r>
            <a:endParaRPr lang="zh-CN" altLang="en-US" sz="240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733425" y="2125980"/>
            <a:ext cx="11033760" cy="4246245"/>
          </a:xfrm>
          <a:prstGeom prst="rect">
            <a:avLst/>
          </a:prstGeom>
          <a:noFill/>
        </p:spPr>
        <p:txBody>
          <a:bodyPr wrap="square" rtlCol="0">
            <a:spAutoFit/>
          </a:bodyPr>
          <a:p>
            <a:r>
              <a:rPr lang="zh-CN" altLang="en-US"/>
              <a:t>在具体措施方面，《实施方案》围绕构建资源高效循环利用闭环管理，提出3大工程。</a:t>
            </a:r>
            <a:endParaRPr lang="zh-CN" altLang="en-US"/>
          </a:p>
          <a:p>
            <a:r>
              <a:rPr lang="zh-CN" altLang="en-US" i="1">
                <a:solidFill>
                  <a:srgbClr val="FF0000"/>
                </a:solidFill>
              </a:rPr>
              <a:t>一是工业固废综合利用提质增效工程。</a:t>
            </a:r>
            <a:r>
              <a:rPr lang="zh-CN" altLang="en-US"/>
              <a:t>着力提升工业固废在生产纤维材料、微晶玻璃、超细化填料、低碳水泥、固废基高性能混凝土、预制件、节能型建筑材料等领域的高值化利用水平。支持在湖北、四川、贵州、云南等地建设磷石膏规模化高效利用示范工程，鼓励有条件地区推行“以渣定产”。严控新增钢铁、电解铝等相关行业产能规模。</a:t>
            </a:r>
            <a:endParaRPr lang="zh-CN" altLang="en-US"/>
          </a:p>
          <a:p>
            <a:r>
              <a:rPr lang="zh-CN" altLang="en-US" i="1">
                <a:solidFill>
                  <a:srgbClr val="FF0000"/>
                </a:solidFill>
              </a:rPr>
              <a:t>二是再生资源高效循环利用工程。</a:t>
            </a:r>
            <a:r>
              <a:rPr lang="zh-CN" altLang="en-US"/>
              <a:t>推进废旧动力电池在备电、充换电等领域安全梯次应用。加快废弃饮料瓶、塑料快递包装等产生量大的主要废塑料品种回收利用，</a:t>
            </a:r>
            <a:r>
              <a:rPr lang="zh-CN" altLang="en-US" i="1">
                <a:solidFill>
                  <a:srgbClr val="FF0000"/>
                </a:solidFill>
              </a:rPr>
              <a:t>培育一批龙头骨干企业，提高产业集中度</a:t>
            </a:r>
            <a:r>
              <a:rPr lang="zh-CN" altLang="en-US"/>
              <a:t>。推动废旧光伏组件、风电叶片等</a:t>
            </a:r>
            <a:r>
              <a:rPr lang="zh-CN" altLang="en-US" i="1">
                <a:solidFill>
                  <a:srgbClr val="FF0000"/>
                </a:solidFill>
              </a:rPr>
              <a:t>新兴固废综合利用技术研发及产业化应用</a:t>
            </a:r>
            <a:r>
              <a:rPr lang="zh-CN" altLang="en-US"/>
              <a:t>。</a:t>
            </a:r>
            <a:endParaRPr lang="zh-CN" altLang="en-US"/>
          </a:p>
          <a:p>
            <a:r>
              <a:rPr lang="zh-CN" altLang="en-US" i="1">
                <a:solidFill>
                  <a:srgbClr val="FF0000"/>
                </a:solidFill>
              </a:rPr>
              <a:t>三是工业资源综合利用能力提升工程。</a:t>
            </a:r>
            <a:r>
              <a:rPr lang="zh-CN" altLang="en-US"/>
              <a:t>鼓励有条件的地区开展“无废城市”建设，</a:t>
            </a:r>
            <a:r>
              <a:rPr lang="zh-CN" altLang="en-US" i="1">
                <a:solidFill>
                  <a:srgbClr val="FF0000"/>
                </a:solidFill>
              </a:rPr>
              <a:t>有条件</a:t>
            </a:r>
            <a:r>
              <a:rPr lang="zh-CN" altLang="en-US"/>
              <a:t>的工业园区和企业创建“无废工业园区”“无废企业”。选择工业固废或再生资源集聚、</a:t>
            </a:r>
            <a:r>
              <a:rPr lang="zh-CN" altLang="en-US" i="1">
                <a:solidFill>
                  <a:srgbClr val="FF0000"/>
                </a:solidFill>
              </a:rPr>
              <a:t>产业基础良好的地区</a:t>
            </a:r>
            <a:r>
              <a:rPr lang="zh-CN" altLang="en-US"/>
              <a:t>，新建50家工业资源综合利用基地，探索形成基于区域和固废特点的产业发展路径。</a:t>
            </a:r>
            <a:endParaRPr lang="zh-CN" altLang="en-US"/>
          </a:p>
          <a:p>
            <a:r>
              <a:rPr lang="zh-CN" altLang="en-US"/>
              <a:t>上述负责人表示，为推进《实施方案》贯彻落实，将加大政策支持力度。利用现有资金渠道，支持工业资源综合利用项目建设；对符合条件的工业资源综合利用项目给予</a:t>
            </a:r>
            <a:r>
              <a:rPr lang="zh-CN" altLang="en-US" i="1">
                <a:solidFill>
                  <a:srgbClr val="FF0000"/>
                </a:solidFill>
              </a:rPr>
              <a:t>用地支持</a:t>
            </a:r>
            <a:r>
              <a:rPr lang="zh-CN" altLang="en-US"/>
              <a:t>；开展“补贷保”联动试点，鼓励银行等金融机构按照市场化和商业可持续原则给予工业资源综合利用项目多元化</a:t>
            </a:r>
            <a:r>
              <a:rPr lang="zh-CN" altLang="en-US" i="1">
                <a:solidFill>
                  <a:srgbClr val="FF0000"/>
                </a:solidFill>
              </a:rPr>
              <a:t>信贷支持</a:t>
            </a:r>
            <a:r>
              <a:rPr lang="zh-CN" altLang="en-US"/>
              <a:t>；按规定落实资源综合利用</a:t>
            </a:r>
            <a:r>
              <a:rPr lang="zh-CN" altLang="en-US" i="1">
                <a:solidFill>
                  <a:srgbClr val="FF0000"/>
                </a:solidFill>
              </a:rPr>
              <a:t>增值税、企业所得税和环境保护税等优惠政策</a:t>
            </a:r>
            <a:r>
              <a:rPr lang="zh-CN" altLang="en-US"/>
              <a:t>。</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工业废物的重点利用</a:t>
            </a:r>
            <a:endParaRPr lang="zh-CN" altLang="en-US"/>
          </a:p>
        </p:txBody>
      </p:sp>
      <p:grpSp>
        <p:nvGrpSpPr>
          <p:cNvPr id="3" name="组合 2"/>
          <p:cNvGrpSpPr/>
          <p:nvPr/>
        </p:nvGrpSpPr>
        <p:grpSpPr>
          <a:xfrm>
            <a:off x="1503053" y="1457134"/>
            <a:ext cx="9294336" cy="3908479"/>
            <a:chOff x="1778" y="2387"/>
            <a:chExt cx="15309" cy="6983"/>
          </a:xfrm>
        </p:grpSpPr>
        <p:sp>
          <p:nvSpPr>
            <p:cNvPr id="40" name="圆角矩形 39"/>
            <p:cNvSpPr/>
            <p:nvPr>
              <p:custDataLst>
                <p:tags r:id="rId1"/>
              </p:custDataLst>
            </p:nvPr>
          </p:nvSpPr>
          <p:spPr>
            <a:xfrm>
              <a:off x="1959" y="2874"/>
              <a:ext cx="3315" cy="4233"/>
            </a:xfrm>
            <a:prstGeom prst="roundRect">
              <a:avLst/>
            </a:prstGeom>
            <a:gradFill>
              <a:gsLst>
                <a:gs pos="0">
                  <a:sysClr val="window" lastClr="FFFFFF"/>
                </a:gs>
                <a:gs pos="100000">
                  <a:sysClr val="window" lastClr="FFFFFF">
                    <a:lumMod val="85000"/>
                  </a:sysClr>
                </a:gs>
              </a:gsLst>
              <a:lin ang="13500000" scaled="1"/>
            </a:gra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1" name="圆角矩形 40"/>
            <p:cNvSpPr/>
            <p:nvPr>
              <p:custDataLst>
                <p:tags r:id="rId2"/>
              </p:custDataLst>
            </p:nvPr>
          </p:nvSpPr>
          <p:spPr>
            <a:xfrm>
              <a:off x="5855" y="4494"/>
              <a:ext cx="3320" cy="4239"/>
            </a:xfrm>
            <a:prstGeom prst="roundRect">
              <a:avLst/>
            </a:prstGeom>
            <a:gradFill>
              <a:gsLst>
                <a:gs pos="0">
                  <a:sysClr val="window" lastClr="FFFFFF"/>
                </a:gs>
                <a:gs pos="100000">
                  <a:sysClr val="window" lastClr="FFFFFF">
                    <a:lumMod val="85000"/>
                  </a:sysClr>
                </a:gs>
              </a:gsLst>
              <a:lin ang="13500000" scaled="1"/>
            </a:gra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2" name="圆角矩形 41"/>
            <p:cNvSpPr/>
            <p:nvPr>
              <p:custDataLst>
                <p:tags r:id="rId3"/>
              </p:custDataLst>
            </p:nvPr>
          </p:nvSpPr>
          <p:spPr>
            <a:xfrm>
              <a:off x="9763" y="2874"/>
              <a:ext cx="3397" cy="4338"/>
            </a:xfrm>
            <a:prstGeom prst="roundRect">
              <a:avLst/>
            </a:prstGeom>
            <a:gradFill>
              <a:gsLst>
                <a:gs pos="0">
                  <a:sysClr val="window" lastClr="FFFFFF"/>
                </a:gs>
                <a:gs pos="100000">
                  <a:sysClr val="window" lastClr="FFFFFF">
                    <a:lumMod val="85000"/>
                  </a:sysClr>
                </a:gs>
              </a:gsLst>
              <a:lin ang="13500000" scaled="1"/>
            </a:gra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3" name="椭圆 42"/>
            <p:cNvSpPr/>
            <p:nvPr>
              <p:custDataLst>
                <p:tags r:id="rId4"/>
              </p:custDataLst>
            </p:nvPr>
          </p:nvSpPr>
          <p:spPr>
            <a:xfrm>
              <a:off x="1778" y="2387"/>
              <a:ext cx="1159" cy="1159"/>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blipFill>
                  <a:blip r:embed="rId5"/>
                  <a:stretch>
                    <a:fillRect/>
                  </a:stretch>
                </a:blipFill>
                <a:effectLst/>
                <a:uLnTx/>
                <a:uFillTx/>
                <a:latin typeface="Akzidenz-Grotesk BQ Condensed" pitchFamily="2" charset="0"/>
                <a:ea typeface="宋体" panose="02010600030101010101" pitchFamily="2" charset="-122"/>
                <a:cs typeface="+mn-cs"/>
              </a:endParaRPr>
            </a:p>
          </p:txBody>
        </p:sp>
        <p:sp>
          <p:nvSpPr>
            <p:cNvPr id="44" name="椭圆 43"/>
            <p:cNvSpPr/>
            <p:nvPr>
              <p:custDataLst>
                <p:tags r:id="rId6"/>
              </p:custDataLst>
            </p:nvPr>
          </p:nvSpPr>
          <p:spPr>
            <a:xfrm>
              <a:off x="5228" y="8083"/>
              <a:ext cx="1159" cy="1159"/>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blipFill>
                  <a:blip r:embed="rId5"/>
                  <a:stretch>
                    <a:fillRect/>
                  </a:stretch>
                </a:blipFill>
                <a:effectLst/>
                <a:uLnTx/>
                <a:uFillTx/>
                <a:latin typeface="Akzidenz-Grotesk BQ Condensed" pitchFamily="2" charset="0"/>
                <a:ea typeface="宋体" panose="02010600030101010101" pitchFamily="2" charset="-122"/>
                <a:cs typeface="+mn-cs"/>
              </a:endParaRPr>
            </a:p>
          </p:txBody>
        </p:sp>
        <p:sp>
          <p:nvSpPr>
            <p:cNvPr id="45" name="椭圆 44"/>
            <p:cNvSpPr/>
            <p:nvPr>
              <p:custDataLst>
                <p:tags r:id="rId7"/>
              </p:custDataLst>
            </p:nvPr>
          </p:nvSpPr>
          <p:spPr>
            <a:xfrm>
              <a:off x="9197" y="2387"/>
              <a:ext cx="1159" cy="1159"/>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blipFill>
                  <a:blip r:embed="rId5"/>
                  <a:stretch>
                    <a:fillRect/>
                  </a:stretch>
                </a:blipFill>
                <a:effectLst/>
                <a:uLnTx/>
                <a:uFillTx/>
                <a:latin typeface="Akzidenz-Grotesk BQ Condensed" pitchFamily="2" charset="0"/>
                <a:ea typeface="宋体" panose="02010600030101010101" pitchFamily="2" charset="-122"/>
                <a:cs typeface="+mn-cs"/>
              </a:endParaRPr>
            </a:p>
          </p:txBody>
        </p:sp>
        <p:sp>
          <p:nvSpPr>
            <p:cNvPr id="46" name="圆角矩形 45"/>
            <p:cNvSpPr/>
            <p:nvPr>
              <p:custDataLst>
                <p:tags r:id="rId8"/>
              </p:custDataLst>
            </p:nvPr>
          </p:nvSpPr>
          <p:spPr>
            <a:xfrm>
              <a:off x="13746" y="4494"/>
              <a:ext cx="3341" cy="4266"/>
            </a:xfrm>
            <a:prstGeom prst="roundRect">
              <a:avLst/>
            </a:prstGeom>
            <a:gradFill>
              <a:gsLst>
                <a:gs pos="0">
                  <a:sysClr val="window" lastClr="FFFFFF"/>
                </a:gs>
                <a:gs pos="100000">
                  <a:sysClr val="window" lastClr="FFFFFF">
                    <a:lumMod val="85000"/>
                  </a:sysClr>
                </a:gs>
              </a:gsLst>
              <a:lin ang="13500000" scaled="1"/>
            </a:gradFill>
            <a:ln w="38100" cap="flat" cmpd="sng" algn="ctr">
              <a:solidFill>
                <a:sysClr val="window" lastClr="FFFFFF"/>
              </a:solidFill>
              <a:prstDash val="solid"/>
            </a:ln>
            <a:effectLst>
              <a:outerShdw blurRad="50800" dist="38100" dir="2700000" algn="tl"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7" name="椭圆 46"/>
            <p:cNvSpPr/>
            <p:nvPr>
              <p:custDataLst>
                <p:tags r:id="rId9"/>
              </p:custDataLst>
            </p:nvPr>
          </p:nvSpPr>
          <p:spPr>
            <a:xfrm>
              <a:off x="13166" y="8109"/>
              <a:ext cx="1159" cy="1159"/>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blipFill>
                  <a:blip r:embed="rId5"/>
                  <a:stretch>
                    <a:fillRect/>
                  </a:stretch>
                </a:blipFill>
                <a:effectLst/>
                <a:uLnTx/>
                <a:uFillTx/>
                <a:latin typeface="Akzidenz-Grotesk BQ Condensed" pitchFamily="2" charset="0"/>
                <a:ea typeface="宋体" panose="02010600030101010101" pitchFamily="2" charset="-122"/>
                <a:cs typeface="+mn-cs"/>
              </a:endParaRPr>
            </a:p>
          </p:txBody>
        </p:sp>
        <p:grpSp>
          <p:nvGrpSpPr>
            <p:cNvPr id="48" name="组合 47"/>
            <p:cNvGrpSpPr/>
            <p:nvPr/>
          </p:nvGrpSpPr>
          <p:grpSpPr>
            <a:xfrm>
              <a:off x="2149" y="3959"/>
              <a:ext cx="3144" cy="2142"/>
              <a:chOff x="8641357" y="2133650"/>
              <a:chExt cx="1686034" cy="1360207"/>
            </a:xfrm>
          </p:grpSpPr>
          <p:sp>
            <p:nvSpPr>
              <p:cNvPr id="49" name="TextBox 48"/>
              <p:cNvSpPr txBox="1"/>
              <p:nvPr>
                <p:custDataLst>
                  <p:tags r:id="rId10"/>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50" name="Freeform 512"/>
              <p:cNvSpPr/>
              <p:nvPr>
                <p:custDataLst>
                  <p:tags r:id="rId11"/>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51" name="TextBox 50"/>
              <p:cNvSpPr txBox="1"/>
              <p:nvPr>
                <p:custDataLst>
                  <p:tags r:id="rId12"/>
                </p:custDataLst>
              </p:nvPr>
            </p:nvSpPr>
            <p:spPr>
              <a:xfrm>
                <a:off x="8714382" y="2133650"/>
                <a:ext cx="1595120" cy="1360207"/>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支持示范工程</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鼓励“以渣定产”</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sp>
          <p:nvSpPr>
            <p:cNvPr id="52" name="文本框 29"/>
            <p:cNvSpPr txBox="1">
              <a:spLocks noChangeArrowheads="1"/>
            </p:cNvSpPr>
            <p:nvPr>
              <p:custDataLst>
                <p:tags r:id="rId13"/>
              </p:custDataLst>
            </p:nvPr>
          </p:nvSpPr>
          <p:spPr bwMode="auto">
            <a:xfrm>
              <a:off x="1991" y="2410"/>
              <a:ext cx="75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51230"/>
              <a:r>
                <a:rPr lang="en-US" altLang="zh-CN" sz="4000" dirty="0">
                  <a:solidFill>
                    <a:srgbClr val="7030A0"/>
                  </a:solidFill>
                  <a:effectLst>
                    <a:innerShdw blurRad="63500" dist="38100" dir="13500000">
                      <a:prstClr val="black">
                        <a:alpha val="50000"/>
                      </a:prstClr>
                    </a:innerShdw>
                  </a:effectLst>
                  <a:latin typeface="微软雅黑" panose="020B0503020204020204" charset="-122"/>
                  <a:ea typeface="微软雅黑" panose="020B0503020204020204" charset="-122"/>
                </a:rPr>
                <a:t>1</a:t>
              </a:r>
              <a:endParaRPr lang="en-US" altLang="zh-CN" sz="4000" dirty="0">
                <a:solidFill>
                  <a:srgbClr val="7030A0"/>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sp>
          <p:nvSpPr>
            <p:cNvPr id="53" name="文本框 29"/>
            <p:cNvSpPr txBox="1">
              <a:spLocks noChangeArrowheads="1"/>
            </p:cNvSpPr>
            <p:nvPr>
              <p:custDataLst>
                <p:tags r:id="rId14"/>
              </p:custDataLst>
            </p:nvPr>
          </p:nvSpPr>
          <p:spPr bwMode="auto">
            <a:xfrm>
              <a:off x="5454" y="8107"/>
              <a:ext cx="75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2</a:t>
              </a:r>
              <a:endPar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54" name="文本框 29"/>
            <p:cNvSpPr txBox="1">
              <a:spLocks noChangeArrowheads="1"/>
            </p:cNvSpPr>
            <p:nvPr>
              <p:custDataLst>
                <p:tags r:id="rId15"/>
              </p:custDataLst>
            </p:nvPr>
          </p:nvSpPr>
          <p:spPr bwMode="auto">
            <a:xfrm>
              <a:off x="9445" y="2428"/>
              <a:ext cx="75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3</a:t>
              </a:r>
              <a:endPar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55" name="文本框 29"/>
            <p:cNvSpPr txBox="1">
              <a:spLocks noChangeArrowheads="1"/>
            </p:cNvSpPr>
            <p:nvPr>
              <p:custDataLst>
                <p:tags r:id="rId16"/>
              </p:custDataLst>
            </p:nvPr>
          </p:nvSpPr>
          <p:spPr bwMode="auto">
            <a:xfrm>
              <a:off x="13355" y="8106"/>
              <a:ext cx="757"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4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4</a:t>
              </a:r>
              <a:endParaRPr kumimoji="0" lang="en-US" altLang="zh-CN" sz="4000" b="0" i="0" u="none" strike="noStrike" kern="0" cap="none" spc="0" normalizeH="0" baseline="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grpSp>
          <p:nvGrpSpPr>
            <p:cNvPr id="56" name="组合 55"/>
            <p:cNvGrpSpPr/>
            <p:nvPr/>
          </p:nvGrpSpPr>
          <p:grpSpPr>
            <a:xfrm>
              <a:off x="6268" y="5343"/>
              <a:ext cx="2778" cy="2142"/>
              <a:chOff x="8641357" y="2133650"/>
              <a:chExt cx="1764030" cy="1360207"/>
            </a:xfrm>
          </p:grpSpPr>
          <p:sp>
            <p:nvSpPr>
              <p:cNvPr id="58" name="Freeform 512"/>
              <p:cNvSpPr/>
              <p:nvPr>
                <p:custDataLst>
                  <p:tags r:id="rId17"/>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59" name="TextBox 58"/>
              <p:cNvSpPr txBox="1"/>
              <p:nvPr>
                <p:custDataLst>
                  <p:tags r:id="rId18"/>
                </p:custDataLst>
              </p:nvPr>
            </p:nvSpPr>
            <p:spPr>
              <a:xfrm>
                <a:off x="8714382" y="2133650"/>
                <a:ext cx="1691005" cy="1360207"/>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控制产业规模</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培养骨干企业</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60" name="组合 59"/>
            <p:cNvGrpSpPr/>
            <p:nvPr/>
          </p:nvGrpSpPr>
          <p:grpSpPr>
            <a:xfrm>
              <a:off x="9985" y="3927"/>
              <a:ext cx="3457" cy="2142"/>
              <a:chOff x="8641357" y="2133650"/>
              <a:chExt cx="1894790" cy="1359331"/>
            </a:xfrm>
          </p:grpSpPr>
          <p:sp>
            <p:nvSpPr>
              <p:cNvPr id="62" name="Freeform 512"/>
              <p:cNvSpPr/>
              <p:nvPr>
                <p:custDataLst>
                  <p:tags r:id="rId19"/>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lumMod val="95000"/>
                  <a:lumOff val="5000"/>
                </a:scheme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63" name="TextBox 62"/>
              <p:cNvSpPr txBox="1"/>
              <p:nvPr>
                <p:custDataLst>
                  <p:tags r:id="rId20"/>
                </p:custDataLst>
              </p:nvPr>
            </p:nvSpPr>
            <p:spPr>
              <a:xfrm>
                <a:off x="8714255" y="2133650"/>
                <a:ext cx="1821892" cy="1359331"/>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提高企业集中度</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鼓励创建无废地区</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64" name="组合 63"/>
            <p:cNvGrpSpPr/>
            <p:nvPr/>
          </p:nvGrpSpPr>
          <p:grpSpPr>
            <a:xfrm>
              <a:off x="14111" y="5504"/>
              <a:ext cx="2922" cy="2142"/>
              <a:chOff x="8641357" y="2133650"/>
              <a:chExt cx="1770380" cy="1360207"/>
            </a:xfrm>
          </p:grpSpPr>
          <p:sp>
            <p:nvSpPr>
              <p:cNvPr id="66" name="Freeform 512"/>
              <p:cNvSpPr/>
              <p:nvPr>
                <p:custDataLst>
                  <p:tags r:id="rId21"/>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67" name="TextBox 66"/>
              <p:cNvSpPr txBox="1"/>
              <p:nvPr>
                <p:custDataLst>
                  <p:tags r:id="rId22"/>
                </p:custDataLst>
              </p:nvPr>
            </p:nvSpPr>
            <p:spPr>
              <a:xfrm>
                <a:off x="8714382" y="2133650"/>
                <a:ext cx="1697355" cy="1360207"/>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给予信贷支持</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给予税务优惠</a:t>
                </a:r>
                <a:endParaRPr kumimoji="0" lang="zh-CN" altLang="en-US" sz="1800" b="1"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sp>
        <p:nvSpPr>
          <p:cNvPr id="4" name="文本框 3"/>
          <p:cNvSpPr txBox="1"/>
          <p:nvPr/>
        </p:nvSpPr>
        <p:spPr>
          <a:xfrm>
            <a:off x="2317750" y="5750560"/>
            <a:ext cx="8061325" cy="706755"/>
          </a:xfrm>
          <a:prstGeom prst="rect">
            <a:avLst/>
          </a:prstGeom>
          <a:noFill/>
        </p:spPr>
        <p:txBody>
          <a:bodyPr wrap="square" rtlCol="0">
            <a:spAutoFit/>
          </a:bodyPr>
          <a:p>
            <a:r>
              <a:rPr lang="zh-CN" altLang="en-US" sz="2000" b="1"/>
              <a:t>假设：有了领头羊，整个行业会被正向引领；经济上支持，企业有动力</a:t>
            </a:r>
            <a:endParaRPr lang="zh-CN" altLang="en-US" sz="2000" b="1"/>
          </a:p>
          <a:p>
            <a:r>
              <a:rPr lang="zh-CN" altLang="en-US" sz="2000" b="1"/>
              <a:t> </a:t>
            </a:r>
            <a:r>
              <a:rPr lang="en-US" altLang="zh-CN" sz="2000" b="1"/>
              <a:t>         </a:t>
            </a:r>
            <a:r>
              <a:rPr lang="zh-CN" altLang="en-US" sz="2000" b="1"/>
              <a:t>单单提高产业集中度就能带来立行见效</a:t>
            </a:r>
            <a:endParaRPr lang="en-US" altLang="zh-CN" sz="2000" b="1"/>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针对工业废物低效利用的</a:t>
            </a:r>
            <a:r>
              <a:rPr lang="en-US" altLang="zh-CN"/>
              <a:t>“</a:t>
            </a:r>
            <a:r>
              <a:rPr lang="zh-CN" altLang="en-US"/>
              <a:t>病因诊断</a:t>
            </a:r>
            <a:r>
              <a:rPr lang="en-US" altLang="zh-CN"/>
              <a:t>”</a:t>
            </a:r>
            <a:endParaRPr lang="en-US" altLang="zh-CN"/>
          </a:p>
        </p:txBody>
      </p:sp>
      <p:grpSp>
        <p:nvGrpSpPr>
          <p:cNvPr id="11" name="组合 10"/>
          <p:cNvGrpSpPr/>
          <p:nvPr/>
        </p:nvGrpSpPr>
        <p:grpSpPr>
          <a:xfrm>
            <a:off x="5528451" y="1845618"/>
            <a:ext cx="706229" cy="3816424"/>
            <a:chOff x="5191898" y="1845618"/>
            <a:chExt cx="706229" cy="3816424"/>
          </a:xfrm>
          <a:solidFill>
            <a:schemeClr val="accent4"/>
          </a:solidFill>
        </p:grpSpPr>
        <p:cxnSp>
          <p:nvCxnSpPr>
            <p:cNvPr id="12" name="直接连接符 11"/>
            <p:cNvCxnSpPr/>
            <p:nvPr>
              <p:custDataLst>
                <p:tags r:id="rId1"/>
              </p:custDataLst>
            </p:nvPr>
          </p:nvCxnSpPr>
          <p:spPr>
            <a:xfrm>
              <a:off x="5545013" y="1845618"/>
              <a:ext cx="0" cy="3816424"/>
            </a:xfrm>
            <a:prstGeom prst="line">
              <a:avLst/>
            </a:prstGeom>
            <a:grpFill/>
            <a:ln w="9525" cap="flat" cmpd="sng" algn="ctr">
              <a:solidFill>
                <a:schemeClr val="accent4"/>
              </a:solidFill>
              <a:prstDash val="dash"/>
            </a:ln>
            <a:effectLst/>
          </p:spPr>
        </p:cxnSp>
        <p:grpSp>
          <p:nvGrpSpPr>
            <p:cNvPr id="13" name="组合 12"/>
            <p:cNvGrpSpPr/>
            <p:nvPr/>
          </p:nvGrpSpPr>
          <p:grpSpPr>
            <a:xfrm>
              <a:off x="5191898" y="2351253"/>
              <a:ext cx="706229" cy="703668"/>
              <a:chOff x="3618897" y="2279040"/>
              <a:chExt cx="706229" cy="703668"/>
            </a:xfrm>
            <a:grpFill/>
          </p:grpSpPr>
          <p:sp>
            <p:nvSpPr>
              <p:cNvPr id="14" name="Freeform 9"/>
              <p:cNvSpPr>
                <a:spLocks noEditPoints="1"/>
              </p:cNvSpPr>
              <p:nvPr>
                <p:custDataLst>
                  <p:tags r:id="rId2"/>
                </p:custDataLst>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srgbClr val="FF0000"/>
                  </a:solidFill>
                  <a:effectLst/>
                  <a:uLnTx/>
                  <a:uFillTx/>
                  <a:latin typeface="Calibri" panose="020F0502020204030204"/>
                  <a:ea typeface="宋体" panose="02010600030101010101" pitchFamily="2" charset="-122"/>
                </a:endParaRPr>
              </a:p>
            </p:txBody>
          </p:sp>
          <p:sp>
            <p:nvSpPr>
              <p:cNvPr id="15" name="Freeform 10"/>
              <p:cNvSpPr>
                <a:spLocks noEditPoints="1"/>
              </p:cNvSpPr>
              <p:nvPr>
                <p:custDataLst>
                  <p:tags r:id="rId3"/>
                </p:custDataLst>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srgbClr val="FF0000"/>
                  </a:solidFill>
                  <a:effectLst/>
                  <a:uLnTx/>
                  <a:uFillTx/>
                  <a:latin typeface="Calibri" panose="020F0502020204030204"/>
                  <a:ea typeface="宋体" panose="02010600030101010101" pitchFamily="2" charset="-122"/>
                </a:endParaRPr>
              </a:p>
            </p:txBody>
          </p:sp>
          <p:sp>
            <p:nvSpPr>
              <p:cNvPr id="16" name="Freeform 11"/>
              <p:cNvSpPr/>
              <p:nvPr>
                <p:custDataLst>
                  <p:tags r:id="rId4"/>
                </p:custDataLst>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w="9525">
                <a:solidFill>
                  <a:schemeClr val="accent4"/>
                </a:solidFill>
                <a:round/>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srgbClr val="FF0000"/>
                  </a:solidFill>
                  <a:effectLst/>
                  <a:uLnTx/>
                  <a:uFillTx/>
                  <a:latin typeface="Calibri" panose="020F0502020204030204"/>
                  <a:ea typeface="宋体" panose="02010600030101010101" pitchFamily="2" charset="-122"/>
                </a:endParaRPr>
              </a:p>
            </p:txBody>
          </p:sp>
        </p:grpSp>
      </p:grpSp>
      <p:sp>
        <p:nvSpPr>
          <p:cNvPr id="23" name="椭圆 22"/>
          <p:cNvSpPr/>
          <p:nvPr>
            <p:custDataLst>
              <p:tags r:id="rId5"/>
            </p:custDataLst>
          </p:nvPr>
        </p:nvSpPr>
        <p:spPr>
          <a:xfrm>
            <a:off x="663241" y="1845506"/>
            <a:ext cx="815291" cy="815291"/>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4" name="椭圆 23"/>
          <p:cNvSpPr/>
          <p:nvPr>
            <p:custDataLst>
              <p:tags r:id="rId6"/>
            </p:custDataLst>
          </p:nvPr>
        </p:nvSpPr>
        <p:spPr>
          <a:xfrm>
            <a:off x="6778865" y="1845279"/>
            <a:ext cx="815291" cy="815291"/>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文本框 24"/>
          <p:cNvSpPr txBox="1"/>
          <p:nvPr/>
        </p:nvSpPr>
        <p:spPr>
          <a:xfrm>
            <a:off x="6811645" y="1913255"/>
            <a:ext cx="792480" cy="706755"/>
          </a:xfrm>
          <a:prstGeom prst="rect">
            <a:avLst/>
          </a:prstGeom>
          <a:noFill/>
        </p:spPr>
        <p:txBody>
          <a:bodyPr wrap="square" rtlCol="0" anchor="t">
            <a:spAutoFit/>
          </a:bodyPr>
          <a:p>
            <a:pPr marL="0" marR="0" lvl="0" indent="0" algn="ctr" defTabSz="951230" eaLnBrk="0" fontAlgn="auto" latinLnBrk="0" hangingPunct="0">
              <a:lnSpc>
                <a:spcPct val="100000"/>
              </a:lnSpc>
              <a:spcBef>
                <a:spcPts val="0"/>
              </a:spcBef>
              <a:spcAft>
                <a:spcPts val="0"/>
              </a:spcAft>
              <a:buClrTx/>
              <a:buSzTx/>
              <a:buFontTx/>
              <a:buNone/>
              <a:defRPr/>
            </a:pPr>
            <a:r>
              <a:rPr lang="en-US" altLang="zh-CN" sz="4000" kern="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rPr>
              <a:t>2</a:t>
            </a:r>
            <a:endParaRPr lang="en-US" altLang="zh-CN" sz="4000" kern="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endParaRPr>
          </a:p>
        </p:txBody>
      </p:sp>
      <p:sp>
        <p:nvSpPr>
          <p:cNvPr id="26" name="文本框 25"/>
          <p:cNvSpPr txBox="1"/>
          <p:nvPr/>
        </p:nvSpPr>
        <p:spPr>
          <a:xfrm>
            <a:off x="673100" y="1933575"/>
            <a:ext cx="845185" cy="706755"/>
          </a:xfrm>
          <a:prstGeom prst="rect">
            <a:avLst/>
          </a:prstGeom>
          <a:noFill/>
        </p:spPr>
        <p:txBody>
          <a:bodyPr wrap="square" rtlCol="0" anchor="t">
            <a:spAutoFit/>
          </a:bodyPr>
          <a:p>
            <a:pPr marL="0" marR="0" lvl="0" indent="0" algn="ctr" defTabSz="951230" eaLnBrk="0" fontAlgn="auto" latinLnBrk="0" hangingPunct="0">
              <a:lnSpc>
                <a:spcPct val="100000"/>
              </a:lnSpc>
              <a:spcBef>
                <a:spcPts val="0"/>
              </a:spcBef>
              <a:spcAft>
                <a:spcPts val="0"/>
              </a:spcAft>
              <a:buClrTx/>
              <a:buSzTx/>
              <a:buFontTx/>
              <a:buNone/>
              <a:defRPr/>
            </a:pPr>
            <a:r>
              <a:rPr lang="en-US" altLang="zh-CN" sz="4000" kern="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rPr>
              <a:t>1</a:t>
            </a:r>
            <a:endParaRPr lang="en-US" altLang="zh-CN" sz="4000" kern="0" noProof="0" dirty="0">
              <a:ln>
                <a:noFill/>
              </a:ln>
              <a:solidFill>
                <a:srgbClr val="7030A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endParaRPr>
          </a:p>
        </p:txBody>
      </p:sp>
      <p:sp>
        <p:nvSpPr>
          <p:cNvPr id="27" name="文本框 26"/>
          <p:cNvSpPr txBox="1"/>
          <p:nvPr/>
        </p:nvSpPr>
        <p:spPr>
          <a:xfrm>
            <a:off x="1518285" y="2793365"/>
            <a:ext cx="3799205" cy="2245360"/>
          </a:xfrm>
          <a:prstGeom prst="rect">
            <a:avLst/>
          </a:prstGeom>
          <a:noFill/>
        </p:spPr>
        <p:txBody>
          <a:bodyPr wrap="square" rtlCol="0" anchor="t">
            <a:spAutoFit/>
          </a:bodyPr>
          <a:p>
            <a:r>
              <a:rPr lang="zh-CN" sz="2000">
                <a:latin typeface="Calibri" panose="020F0502020204030204" charset="0"/>
                <a:ea typeface="宋体" panose="02010600030101010101" pitchFamily="2" charset="-122"/>
                <a:sym typeface="+mn-ea"/>
              </a:rPr>
              <a:t>各地工业三废利用能力参差不齐</a:t>
            </a:r>
            <a:endParaRPr lang="zh-CN" sz="2000">
              <a:latin typeface="Calibri" panose="020F0502020204030204" charset="0"/>
              <a:ea typeface="宋体" panose="02010600030101010101" pitchFamily="2" charset="-122"/>
              <a:sym typeface="+mn-ea"/>
            </a:endParaRPr>
          </a:p>
          <a:p>
            <a:endParaRPr lang="zh-CN" sz="2000">
              <a:latin typeface="Calibri" panose="020F0502020204030204" charset="0"/>
              <a:ea typeface="宋体" panose="02010600030101010101" pitchFamily="2" charset="-122"/>
              <a:sym typeface="+mn-ea"/>
            </a:endParaRPr>
          </a:p>
          <a:p>
            <a:r>
              <a:rPr lang="zh-CN" sz="2000">
                <a:latin typeface="Calibri" panose="020F0502020204030204" charset="0"/>
                <a:ea typeface="宋体" panose="02010600030101010101" pitchFamily="2" charset="-122"/>
                <a:sym typeface="+mn-ea"/>
              </a:rPr>
              <a:t>工业“氛围”不同 </a:t>
            </a:r>
            <a:r>
              <a:rPr lang="en-US" sz="2000">
                <a:latin typeface="Calibri" panose="020F0502020204030204" charset="0"/>
                <a:ea typeface="宋体" panose="02010600030101010101" pitchFamily="2" charset="-122"/>
                <a:sym typeface="+mn-ea"/>
              </a:rPr>
              <a:t>- </a:t>
            </a:r>
            <a:r>
              <a:rPr lang="zh-CN" sz="2000">
                <a:latin typeface="Calibri" panose="020F0502020204030204" charset="0"/>
                <a:ea typeface="宋体" panose="02010600030101010101" pitchFamily="2" charset="-122"/>
                <a:sym typeface="+mn-ea"/>
              </a:rPr>
              <a:t>集中程度变高 </a:t>
            </a:r>
            <a:r>
              <a:rPr lang="en-US" sz="2000">
                <a:latin typeface="Calibri" panose="020F0502020204030204" charset="0"/>
                <a:ea typeface="宋体" panose="02010600030101010101" pitchFamily="2" charset="-122"/>
                <a:sym typeface="+mn-ea"/>
              </a:rPr>
              <a:t>- </a:t>
            </a:r>
            <a:r>
              <a:rPr lang="zh-CN" sz="2000">
                <a:latin typeface="Calibri" panose="020F0502020204030204" charset="0"/>
                <a:ea typeface="宋体" panose="02010600030101010101" pitchFamily="2" charset="-122"/>
                <a:sym typeface="+mn-ea"/>
              </a:rPr>
              <a:t>竞争更加激烈，企业更不想把成本花在</a:t>
            </a:r>
            <a:r>
              <a:rPr lang="zh-CN" sz="2000">
                <a:latin typeface="Calibri" panose="020F0502020204030204" charset="0"/>
                <a:ea typeface="宋体" panose="02010600030101010101" pitchFamily="2" charset="-122"/>
                <a:sym typeface="+mn-ea"/>
              </a:rPr>
              <a:t>废物综合利用上了</a:t>
            </a:r>
            <a:endParaRPr lang="zh-CN" sz="2000">
              <a:latin typeface="Calibri" panose="020F0502020204030204" charset="0"/>
              <a:ea typeface="宋体" panose="02010600030101010101" pitchFamily="2" charset="-122"/>
              <a:sym typeface="+mn-ea"/>
            </a:endParaRPr>
          </a:p>
          <a:p>
            <a:endParaRPr lang="zh-CN" sz="2000">
              <a:latin typeface="Calibri" panose="020F0502020204030204" charset="0"/>
              <a:ea typeface="宋体" panose="02010600030101010101" pitchFamily="2" charset="-122"/>
              <a:sym typeface="+mn-ea"/>
            </a:endParaRPr>
          </a:p>
          <a:p>
            <a:endParaRPr lang="en-US" altLang="en-US" sz="2000">
              <a:latin typeface="Calibri" panose="020F0502020204030204" charset="0"/>
              <a:ea typeface="宋体" panose="02010600030101010101" pitchFamily="2" charset="-122"/>
              <a:sym typeface="+mn-ea"/>
            </a:endParaRPr>
          </a:p>
        </p:txBody>
      </p:sp>
      <p:sp>
        <p:nvSpPr>
          <p:cNvPr id="28" name="文本框 27"/>
          <p:cNvSpPr txBox="1"/>
          <p:nvPr/>
        </p:nvSpPr>
        <p:spPr>
          <a:xfrm>
            <a:off x="7604125" y="2793365"/>
            <a:ext cx="4064000" cy="2245360"/>
          </a:xfrm>
          <a:prstGeom prst="rect">
            <a:avLst/>
          </a:prstGeom>
          <a:noFill/>
        </p:spPr>
        <p:txBody>
          <a:bodyPr wrap="square" rtlCol="0">
            <a:spAutoFit/>
          </a:bodyPr>
          <a:p>
            <a:pPr algn="l">
              <a:buClrTx/>
              <a:buSzTx/>
              <a:buNone/>
            </a:pPr>
            <a:r>
              <a:rPr lang="zh-CN" sz="2000">
                <a:latin typeface="Calibri" panose="020F0502020204030204" charset="0"/>
                <a:ea typeface="宋体" panose="02010600030101010101" pitchFamily="2" charset="-122"/>
              </a:rPr>
              <a:t>龙头企业有能力得到更多信贷</a:t>
            </a:r>
            <a:endParaRPr lang="zh-CN" sz="2000">
              <a:latin typeface="Calibri" panose="020F0502020204030204" charset="0"/>
              <a:ea typeface="宋体" panose="02010600030101010101" pitchFamily="2" charset="-122"/>
            </a:endParaRPr>
          </a:p>
          <a:p>
            <a:pPr algn="l">
              <a:buClrTx/>
              <a:buSzTx/>
              <a:buNone/>
            </a:pPr>
            <a:endParaRPr lang="zh-CN" sz="2000">
              <a:latin typeface="Calibri" panose="020F0502020204030204" charset="0"/>
              <a:ea typeface="宋体" panose="02010600030101010101" pitchFamily="2" charset="-122"/>
            </a:endParaRPr>
          </a:p>
          <a:p>
            <a:pPr algn="l">
              <a:buClrTx/>
              <a:buSzTx/>
              <a:buNone/>
            </a:pPr>
            <a:r>
              <a:rPr lang="zh-CN" sz="2000">
                <a:latin typeface="Calibri" panose="020F0502020204030204" charset="0"/>
                <a:ea typeface="宋体" panose="02010600030101010101" pitchFamily="2" charset="-122"/>
              </a:rPr>
              <a:t>=&gt;小企业难以从金融机构获取信贷</a:t>
            </a:r>
            <a:endParaRPr lang="zh-CN" sz="2000">
              <a:latin typeface="Calibri" panose="020F0502020204030204" charset="0"/>
              <a:ea typeface="宋体" panose="02010600030101010101" pitchFamily="2" charset="-122"/>
            </a:endParaRPr>
          </a:p>
          <a:p>
            <a:pPr algn="l">
              <a:buClrTx/>
              <a:buSzTx/>
              <a:buNone/>
            </a:pPr>
            <a:endParaRPr lang="zh-CN" sz="2000">
              <a:latin typeface="Calibri" panose="020F0502020204030204" charset="0"/>
              <a:ea typeface="宋体" panose="02010600030101010101" pitchFamily="2" charset="-122"/>
            </a:endParaRPr>
          </a:p>
          <a:p>
            <a:pPr algn="l">
              <a:buClrTx/>
              <a:buSzTx/>
              <a:buNone/>
            </a:pPr>
            <a:r>
              <a:rPr lang="zh-CN" sz="2000">
                <a:latin typeface="Calibri" panose="020F0502020204030204" charset="0"/>
                <a:ea typeface="宋体" panose="02010600030101010101" pitchFamily="2" charset="-122"/>
                <a:sym typeface="+mn-ea"/>
              </a:rPr>
              <a:t>地方财务扶持力度变大，财政支出负担加大</a:t>
            </a:r>
            <a:endParaRPr lang="en-US" sz="2000">
              <a:latin typeface="Calibri" panose="020F0502020204030204" charset="0"/>
              <a:ea typeface="宋体" panose="02010600030101010101" pitchFamily="2" charset="-122"/>
              <a:sym typeface="+mn-ea"/>
            </a:endParaRPr>
          </a:p>
          <a:p>
            <a:pPr algn="l">
              <a:buClrTx/>
              <a:buSzTx/>
              <a:buNone/>
            </a:pPr>
            <a:endParaRPr lang="zh-CN" sz="200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β-</a:t>
            </a:r>
            <a:r>
              <a:rPr lang="zh-CN" altLang="en-US"/>
              <a:t>诊断</a:t>
            </a:r>
            <a:r>
              <a:rPr lang="en-US" altLang="zh-CN"/>
              <a:t>I &amp;&amp; Solution I</a:t>
            </a:r>
            <a:endParaRPr lang="en-US" altLang="zh-CN"/>
          </a:p>
        </p:txBody>
      </p:sp>
      <p:grpSp>
        <p:nvGrpSpPr>
          <p:cNvPr id="39" name="组合 38"/>
          <p:cNvGrpSpPr/>
          <p:nvPr/>
        </p:nvGrpSpPr>
        <p:grpSpPr>
          <a:xfrm>
            <a:off x="1302019" y="1882964"/>
            <a:ext cx="9347537" cy="3919092"/>
            <a:chOff x="4411" y="1999"/>
            <a:chExt cx="14721" cy="6172"/>
          </a:xfrm>
        </p:grpSpPr>
        <p:sp>
          <p:nvSpPr>
            <p:cNvPr id="5" name="椭圆 7"/>
            <p:cNvSpPr/>
            <p:nvPr>
              <p:custDataLst>
                <p:tags r:id="rId1"/>
              </p:custDataLst>
            </p:nvPr>
          </p:nvSpPr>
          <p:spPr>
            <a:xfrm>
              <a:off x="5564" y="5649"/>
              <a:ext cx="8098" cy="1905"/>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1" fmla="*/ 5141438 w 5141438"/>
                <a:gd name="connsiteY0-2" fmla="*/ 0 h 1208638"/>
                <a:gd name="connsiteX1-3" fmla="*/ 2570719 w 5141438"/>
                <a:gd name="connsiteY1-4" fmla="*/ 1208638 h 1208638"/>
                <a:gd name="connsiteX2-5" fmla="*/ 0 w 5141438"/>
                <a:gd name="connsiteY2-6" fmla="*/ 0 h 1208638"/>
              </a:gdLst>
              <a:ahLst/>
              <a:cxnLst>
                <a:cxn ang="0">
                  <a:pos x="connsiteX0-1" y="connsiteY0-2"/>
                </a:cxn>
                <a:cxn ang="0">
                  <a:pos x="connsiteX1-3" y="connsiteY1-4"/>
                </a:cxn>
                <a:cxn ang="0">
                  <a:pos x="connsiteX2-5" y="connsiteY2-6"/>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6" name="直接连接符 5"/>
            <p:cNvCxnSpPr>
              <a:endCxn id="5" idx="1"/>
            </p:cNvCxnSpPr>
            <p:nvPr>
              <p:custDataLst>
                <p:tags r:id="rId2"/>
              </p:custDataLst>
            </p:nvPr>
          </p:nvCxnSpPr>
          <p:spPr>
            <a:xfrm>
              <a:off x="9606" y="4707"/>
              <a:ext cx="5" cy="2847"/>
            </a:xfrm>
            <a:prstGeom prst="line">
              <a:avLst/>
            </a:prstGeom>
            <a:noFill/>
            <a:ln w="19050" cap="flat" cmpd="sng" algn="ctr">
              <a:solidFill>
                <a:sysClr val="window" lastClr="FFFFFF">
                  <a:lumMod val="75000"/>
                </a:sysClr>
              </a:solidFill>
              <a:prstDash val="solid"/>
            </a:ln>
            <a:effectLst/>
          </p:spPr>
        </p:cxnSp>
        <p:grpSp>
          <p:nvGrpSpPr>
            <p:cNvPr id="7" name="组合 87"/>
            <p:cNvGrpSpPr/>
            <p:nvPr/>
          </p:nvGrpSpPr>
          <p:grpSpPr bwMode="auto">
            <a:xfrm>
              <a:off x="7959" y="1999"/>
              <a:ext cx="3283" cy="3283"/>
              <a:chOff x="2848131" y="1860029"/>
              <a:chExt cx="3807502" cy="3807502"/>
            </a:xfrm>
          </p:grpSpPr>
          <p:sp>
            <p:nvSpPr>
              <p:cNvPr id="8" name="椭圆 7"/>
              <p:cNvSpPr/>
              <p:nvPr>
                <p:custDataLst>
                  <p:tags r:id="rId3"/>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椭圆 8"/>
              <p:cNvSpPr/>
              <p:nvPr>
                <p:custDataLst>
                  <p:tags r:id="rId4"/>
                </p:custDataLst>
              </p:nvPr>
            </p:nvSpPr>
            <p:spPr>
              <a:xfrm>
                <a:off x="2938027" y="1949925"/>
                <a:ext cx="3627710" cy="3627710"/>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0" name="组合 87"/>
            <p:cNvGrpSpPr/>
            <p:nvPr/>
          </p:nvGrpSpPr>
          <p:grpSpPr bwMode="auto">
            <a:xfrm>
              <a:off x="4524" y="3973"/>
              <a:ext cx="1866" cy="1866"/>
              <a:chOff x="2848131" y="1860029"/>
              <a:chExt cx="3807502" cy="3807502"/>
            </a:xfrm>
          </p:grpSpPr>
          <p:sp>
            <p:nvSpPr>
              <p:cNvPr id="11" name="椭圆 10"/>
              <p:cNvSpPr/>
              <p:nvPr>
                <p:custDataLst>
                  <p:tags r:id="rId5"/>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custDataLst>
                  <p:tags r:id="rId6"/>
                </p:custDataLst>
              </p:nvPr>
            </p:nvSpPr>
            <p:spPr>
              <a:xfrm>
                <a:off x="2938027" y="1949925"/>
                <a:ext cx="3627710" cy="3627710"/>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3" name="组合 87"/>
            <p:cNvGrpSpPr/>
            <p:nvPr/>
          </p:nvGrpSpPr>
          <p:grpSpPr bwMode="auto">
            <a:xfrm>
              <a:off x="6780" y="6131"/>
              <a:ext cx="1866" cy="1866"/>
              <a:chOff x="2848131" y="1860029"/>
              <a:chExt cx="3807502" cy="3807502"/>
            </a:xfrm>
          </p:grpSpPr>
          <p:sp>
            <p:nvSpPr>
              <p:cNvPr id="14" name="椭圆 13"/>
              <p:cNvSpPr/>
              <p:nvPr>
                <p:custDataLst>
                  <p:tags r:id="rId7"/>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椭圆 14"/>
              <p:cNvSpPr/>
              <p:nvPr>
                <p:custDataLst>
                  <p:tags r:id="rId8"/>
                </p:custDataLst>
              </p:nvPr>
            </p:nvSpPr>
            <p:spPr>
              <a:xfrm>
                <a:off x="2938027" y="1949925"/>
                <a:ext cx="3627710" cy="3627710"/>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6" name="组合 87"/>
            <p:cNvGrpSpPr/>
            <p:nvPr/>
          </p:nvGrpSpPr>
          <p:grpSpPr bwMode="auto">
            <a:xfrm>
              <a:off x="10141" y="6305"/>
              <a:ext cx="1866" cy="1866"/>
              <a:chOff x="2848131" y="1860029"/>
              <a:chExt cx="3807502" cy="3807502"/>
            </a:xfrm>
          </p:grpSpPr>
          <p:sp>
            <p:nvSpPr>
              <p:cNvPr id="17" name="椭圆 16"/>
              <p:cNvSpPr/>
              <p:nvPr>
                <p:custDataLst>
                  <p:tags r:id="rId9"/>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椭圆 17"/>
              <p:cNvSpPr/>
              <p:nvPr>
                <p:custDataLst>
                  <p:tags r:id="rId10"/>
                </p:custDataLst>
              </p:nvPr>
            </p:nvSpPr>
            <p:spPr>
              <a:xfrm>
                <a:off x="2938027" y="1949925"/>
                <a:ext cx="3627710" cy="3627710"/>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9" name="组合 87"/>
            <p:cNvGrpSpPr/>
            <p:nvPr/>
          </p:nvGrpSpPr>
          <p:grpSpPr bwMode="auto">
            <a:xfrm>
              <a:off x="12728" y="4483"/>
              <a:ext cx="1866" cy="1866"/>
              <a:chOff x="2848131" y="1860029"/>
              <a:chExt cx="3807502" cy="3807502"/>
            </a:xfrm>
          </p:grpSpPr>
          <p:sp>
            <p:nvSpPr>
              <p:cNvPr id="20" name="椭圆 19"/>
              <p:cNvSpPr/>
              <p:nvPr>
                <p:custDataLst>
                  <p:tags r:id="rId11"/>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椭圆 20"/>
              <p:cNvSpPr/>
              <p:nvPr>
                <p:custDataLst>
                  <p:tags r:id="rId12"/>
                </p:custDataLst>
              </p:nvPr>
            </p:nvSpPr>
            <p:spPr>
              <a:xfrm>
                <a:off x="2935987" y="1860152"/>
                <a:ext cx="3627710" cy="3627710"/>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2" name="文本框 5"/>
            <p:cNvSpPr txBox="1"/>
            <p:nvPr>
              <p:custDataLst>
                <p:tags r:id="rId13"/>
              </p:custDataLst>
            </p:nvPr>
          </p:nvSpPr>
          <p:spPr>
            <a:xfrm>
              <a:off x="8521" y="3061"/>
              <a:ext cx="2067" cy="1016"/>
            </a:xfrm>
            <a:prstGeom prst="rect">
              <a:avLst/>
            </a:prstGeom>
            <a:noFill/>
          </p:spPr>
          <p:txBody>
            <a:bodyPr wrap="square" rtlCol="0">
              <a:spAutoFit/>
            </a:bodyPr>
            <a:lstStyle/>
            <a:p>
              <a:pPr algn="ctr" defTabSz="951230"/>
              <a:r>
                <a:rPr lang="zh-CN" altLang="en-US" sz="3600" dirty="0">
                  <a:solidFill>
                    <a:srgbClr val="0066CC"/>
                  </a:solidFill>
                  <a:effectLst>
                    <a:innerShdw blurRad="63500" dist="38100" dir="13500000">
                      <a:prstClr val="black">
                        <a:alpha val="50000"/>
                      </a:prstClr>
                    </a:innerShdw>
                  </a:effectLst>
                  <a:latin typeface="微软雅黑" panose="020B0503020204020204" charset="-122"/>
                </a:rPr>
                <a:t>方案</a:t>
              </a:r>
              <a:endParaRPr lang="zh-CN" altLang="en-US" sz="3600" dirty="0">
                <a:solidFill>
                  <a:srgbClr val="0066CC"/>
                </a:solidFill>
                <a:effectLst>
                  <a:innerShdw blurRad="63500" dist="38100" dir="13500000">
                    <a:prstClr val="black">
                      <a:alpha val="50000"/>
                    </a:prstClr>
                  </a:innerShdw>
                </a:effectLst>
                <a:latin typeface="微软雅黑" panose="020B0503020204020204" charset="-122"/>
              </a:endParaRPr>
            </a:p>
          </p:txBody>
        </p:sp>
        <p:sp>
          <p:nvSpPr>
            <p:cNvPr id="23" name="文本框 5"/>
            <p:cNvSpPr txBox="1"/>
            <p:nvPr>
              <p:custDataLst>
                <p:tags r:id="rId14"/>
              </p:custDataLst>
            </p:nvPr>
          </p:nvSpPr>
          <p:spPr>
            <a:xfrm>
              <a:off x="4411" y="4561"/>
              <a:ext cx="2067" cy="725"/>
            </a:xfrm>
            <a:prstGeom prst="rect">
              <a:avLst/>
            </a:prstGeom>
            <a:noFill/>
          </p:spPr>
          <p:txBody>
            <a:bodyPr wrap="square" rtlCol="0">
              <a:spAutoFit/>
            </a:bodyPr>
            <a:lstStyle/>
            <a:p>
              <a:pPr marL="0" marR="0" lvl="0" indent="0" algn="ctr" defTabSz="951230" eaLnBrk="1" fontAlgn="auto" latinLnBrk="0" hangingPunct="1">
                <a:lnSpc>
                  <a:spcPct val="100000"/>
                </a:lnSpc>
                <a:spcBef>
                  <a:spcPts val="0"/>
                </a:spcBef>
                <a:spcAft>
                  <a:spcPts val="0"/>
                </a:spcAft>
                <a:buClrTx/>
                <a:buSzTx/>
                <a:buFontTx/>
                <a:buNone/>
                <a:defRPr/>
              </a:pPr>
              <a:r>
                <a:rPr lang="zh-CN" altLang="en-US" sz="2400" kern="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rPr>
                <a:t>地区化</a:t>
              </a:r>
              <a:endParaRPr lang="zh-CN" altLang="en-US" sz="2400" kern="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endParaRPr>
            </a:p>
          </p:txBody>
        </p:sp>
        <p:sp>
          <p:nvSpPr>
            <p:cNvPr id="24" name="文本框 5"/>
            <p:cNvSpPr txBox="1"/>
            <p:nvPr>
              <p:custDataLst>
                <p:tags r:id="rId15"/>
              </p:custDataLst>
            </p:nvPr>
          </p:nvSpPr>
          <p:spPr>
            <a:xfrm>
              <a:off x="6673" y="6720"/>
              <a:ext cx="2067" cy="725"/>
            </a:xfrm>
            <a:prstGeom prst="rect">
              <a:avLst/>
            </a:prstGeom>
            <a:noFill/>
          </p:spPr>
          <p:txBody>
            <a:bodyPr wrap="square" rtlCol="0">
              <a:spAutoFit/>
            </a:bodyPr>
            <a:lstStyle>
              <a:defPPr>
                <a:defRPr lang="zh-CN"/>
              </a:defPPr>
              <a:lvl1pPr algn="ctr">
                <a:defRPr sz="24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lang="zh-CN" altLang="en-US" kern="0" noProof="0" dirty="0">
                  <a:ln>
                    <a:noFill/>
                  </a:ln>
                  <a:uLnTx/>
                  <a:uFillTx/>
                  <a:sym typeface="+mn-ea"/>
                </a:rPr>
                <a:t>集约化</a:t>
              </a:r>
              <a:endParaRPr kumimoji="0" lang="zh-CN" altLang="en-US" sz="24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25" name="文本框 5"/>
            <p:cNvSpPr txBox="1"/>
            <p:nvPr>
              <p:custDataLst>
                <p:tags r:id="rId16"/>
              </p:custDataLst>
            </p:nvPr>
          </p:nvSpPr>
          <p:spPr>
            <a:xfrm>
              <a:off x="10050" y="6711"/>
              <a:ext cx="2067" cy="1113"/>
            </a:xfrm>
            <a:prstGeom prst="rect">
              <a:avLst/>
            </a:prstGeom>
            <a:noFill/>
          </p:spPr>
          <p:txBody>
            <a:bodyPr wrap="square" rtlCol="0">
              <a:spAutoFit/>
            </a:bodyPr>
            <a:lstStyle>
              <a:defPPr>
                <a:defRPr lang="zh-CN"/>
              </a:defPPr>
              <a:lvl1pPr algn="ctr">
                <a:defRPr sz="24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lang="zh-CN" altLang="en-US" sz="2000" kern="0" noProof="0" dirty="0">
                  <a:ln>
                    <a:noFill/>
                  </a:ln>
                  <a:uLnTx/>
                  <a:uFillTx/>
                  <a:sym typeface="+mn-ea"/>
                </a:rPr>
                <a:t>低成本</a:t>
              </a:r>
              <a:endParaRPr lang="zh-CN" altLang="en-US" sz="2000" kern="0" noProof="0" dirty="0">
                <a:ln>
                  <a:noFill/>
                </a:ln>
                <a:uLnTx/>
                <a:uFillTx/>
                <a:sym typeface="+mn-ea"/>
              </a:endParaRPr>
            </a:p>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监督</a:t>
              </a:r>
              <a:endParaRPr kumimoji="0" lang="zh-CN" altLang="en-US" sz="2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26" name="文本框 5"/>
            <p:cNvSpPr txBox="1"/>
            <p:nvPr>
              <p:custDataLst>
                <p:tags r:id="rId17"/>
              </p:custDataLst>
            </p:nvPr>
          </p:nvSpPr>
          <p:spPr>
            <a:xfrm>
              <a:off x="12636" y="4855"/>
              <a:ext cx="2067" cy="1113"/>
            </a:xfrm>
            <a:prstGeom prst="rect">
              <a:avLst/>
            </a:prstGeom>
            <a:noFill/>
          </p:spPr>
          <p:txBody>
            <a:bodyPr wrap="square" rtlCol="0">
              <a:spAutoFit/>
            </a:bodyPr>
            <a:lstStyle>
              <a:defPPr>
                <a:defRPr lang="zh-CN"/>
              </a:defPPr>
              <a:lvl1pPr algn="ctr">
                <a:defRPr sz="240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lang="zh-CN" altLang="en-US" sz="2000" kern="0" noProof="0" dirty="0">
                  <a:ln>
                    <a:noFill/>
                  </a:ln>
                  <a:uLnTx/>
                  <a:uFillTx/>
                  <a:sym typeface="+mn-ea"/>
                </a:rPr>
                <a:t>高效率</a:t>
              </a:r>
              <a:endParaRPr lang="zh-CN" altLang="en-US" sz="2000" kern="0" noProof="0" dirty="0">
                <a:ln>
                  <a:noFill/>
                </a:ln>
                <a:uLnTx/>
                <a:uFillTx/>
                <a:sym typeface="+mn-ea"/>
              </a:endParaRPr>
            </a:p>
            <a:p>
              <a:pPr marL="0" marR="0" lvl="0" indent="0" algn="ctr" defTabSz="951230" eaLnBrk="1" fontAlgn="auto" latinLnBrk="0" hangingPunct="1">
                <a:lnSpc>
                  <a:spcPct val="100000"/>
                </a:lnSpc>
                <a:spcBef>
                  <a:spcPts val="0"/>
                </a:spcBef>
                <a:spcAft>
                  <a:spcPts val="0"/>
                </a:spcAft>
                <a:buClrTx/>
                <a:buSzTx/>
                <a:buFontTx/>
                <a:buNone/>
                <a:defRPr/>
              </a:pPr>
              <a:r>
                <a:rPr lang="zh-CN" altLang="en-US" sz="2000" kern="0" noProof="0" dirty="0">
                  <a:ln>
                    <a:noFill/>
                  </a:ln>
                  <a:uLnTx/>
                  <a:uFillTx/>
                  <a:sym typeface="+mn-ea"/>
                </a:rPr>
                <a:t>监督</a:t>
              </a:r>
              <a:endParaRPr kumimoji="0" lang="zh-CN" altLang="en-US" sz="2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sym typeface="+mn-ea"/>
              </a:endParaRPr>
            </a:p>
          </p:txBody>
        </p:sp>
        <p:sp>
          <p:nvSpPr>
            <p:cNvPr id="28" name="TextBox 66"/>
            <p:cNvSpPr txBox="1"/>
            <p:nvPr>
              <p:custDataLst>
                <p:tags r:id="rId18"/>
              </p:custDataLst>
            </p:nvPr>
          </p:nvSpPr>
          <p:spPr>
            <a:xfrm>
              <a:off x="15771" y="4759"/>
              <a:ext cx="3361" cy="44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1500"/>
                </a:lnSpc>
                <a:spcBef>
                  <a:spcPts val="0"/>
                </a:spcBef>
                <a:spcAft>
                  <a:spcPts val="0"/>
                </a:spcAft>
                <a:buClrTx/>
                <a:buSzTx/>
                <a:buFontTx/>
                <a:buNone/>
                <a:defRPr/>
              </a:pPr>
              <a:r>
                <a:rPr kumimoji="0" lang="en-US" altLang="zh-CN"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HOW</a:t>
              </a:r>
              <a:r>
                <a:rPr kumimoji="0" lang="zh-CN" altLang="en-US"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a:t>
              </a:r>
              <a:endParaRPr kumimoji="0" lang="zh-CN" altLang="en-US"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30" name="TextBox 68"/>
            <p:cNvSpPr txBox="1"/>
            <p:nvPr>
              <p:custDataLst>
                <p:tags r:id="rId19"/>
              </p:custDataLst>
            </p:nvPr>
          </p:nvSpPr>
          <p:spPr>
            <a:xfrm>
              <a:off x="15771" y="2527"/>
              <a:ext cx="3361" cy="44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15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WHY BETTER</a:t>
              </a:r>
              <a:r>
                <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a:t>
              </a:r>
              <a:endParaRPr kumimoji="0" lang="zh-CN" altLang="en-US" sz="16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grpSp>
        <p:nvGrpSpPr>
          <p:cNvPr id="38" name="组合 37"/>
          <p:cNvGrpSpPr/>
          <p:nvPr/>
        </p:nvGrpSpPr>
        <p:grpSpPr>
          <a:xfrm>
            <a:off x="2426745" y="1201508"/>
            <a:ext cx="7197315" cy="398780"/>
            <a:chOff x="5812" y="8707"/>
            <a:chExt cx="11334" cy="628"/>
          </a:xfrm>
        </p:grpSpPr>
        <p:sp>
          <p:nvSpPr>
            <p:cNvPr id="31" name="TextBox 69"/>
            <p:cNvSpPr txBox="1"/>
            <p:nvPr>
              <p:custDataLst>
                <p:tags r:id="rId20"/>
              </p:custDataLst>
            </p:nvPr>
          </p:nvSpPr>
          <p:spPr>
            <a:xfrm>
              <a:off x="7097" y="8854"/>
              <a:ext cx="10049" cy="44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15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分散化的产业分布不利于绿色化生产的执行</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2" name="组合 31"/>
            <p:cNvGrpSpPr/>
            <p:nvPr/>
          </p:nvGrpSpPr>
          <p:grpSpPr>
            <a:xfrm>
              <a:off x="5812" y="8707"/>
              <a:ext cx="4182" cy="628"/>
              <a:chOff x="8497341" y="2382609"/>
              <a:chExt cx="2655625" cy="398781"/>
            </a:xfrm>
          </p:grpSpPr>
          <p:sp>
            <p:nvSpPr>
              <p:cNvPr id="33" name="Freeform 512"/>
              <p:cNvSpPr/>
              <p:nvPr>
                <p:custDataLst>
                  <p:tags r:id="rId21"/>
                </p:custDataLst>
              </p:nvPr>
            </p:nvSpPr>
            <p:spPr bwMode="auto">
              <a:xfrm>
                <a:off x="8497341" y="2477211"/>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91440" tIns="45720" rIns="91440" bIns="45720" numCol="1" anchor="t" anchorCtr="0" compatLnSpc="1"/>
              <a:lstStyle/>
              <a:p>
                <a:pPr defTabSz="951230"/>
                <a:endParaRPr lang="zh-CN" altLang="en-US" sz="2000">
                  <a:solidFill>
                    <a:prstClr val="black"/>
                  </a:solidFill>
                  <a:latin typeface="Calibri" panose="020F0502020204030204"/>
                  <a:ea typeface="宋体" panose="02010600030101010101" pitchFamily="2" charset="-122"/>
                </a:endParaRPr>
              </a:p>
            </p:txBody>
          </p:sp>
          <p:sp>
            <p:nvSpPr>
              <p:cNvPr id="34" name="TextBox 72"/>
              <p:cNvSpPr txBox="1"/>
              <p:nvPr>
                <p:custDataLst>
                  <p:tags r:id="rId22"/>
                </p:custDataLst>
              </p:nvPr>
            </p:nvSpPr>
            <p:spPr>
              <a:xfrm>
                <a:off x="8640468" y="2382609"/>
                <a:ext cx="2512498" cy="398781"/>
              </a:xfrm>
              <a:prstGeom prst="rect">
                <a:avLst/>
              </a:prstGeom>
              <a:noFill/>
            </p:spPr>
            <p:txBody>
              <a:bodyPr wrap="square" rtlCol="0">
                <a:spAutoFit/>
              </a:bodyPr>
              <a:lstStyle/>
              <a:p>
                <a:pPr defTabSz="951230"/>
                <a:r>
                  <a:rPr lang="zh-CN" altLang="zh-CN" sz="2000" dirty="0">
                    <a:solidFill>
                      <a:srgbClr val="0066CC"/>
                    </a:solidFill>
                    <a:latin typeface="微软雅黑" panose="020B0503020204020204" charset="-122"/>
                  </a:rPr>
                  <a:t>诊断</a:t>
                </a:r>
                <a:endParaRPr lang="zh-CN" altLang="zh-CN" sz="2000" dirty="0">
                  <a:solidFill>
                    <a:srgbClr val="0066CC"/>
                  </a:solidFill>
                  <a:latin typeface="微软雅黑" panose="020B0503020204020204" charset="-122"/>
                </a:endParaRPr>
              </a:p>
            </p:txBody>
          </p:sp>
        </p:grpSp>
      </p:grpSp>
      <p:sp>
        <p:nvSpPr>
          <p:cNvPr id="40" name="文本框 39"/>
          <p:cNvSpPr txBox="1"/>
          <p:nvPr/>
        </p:nvSpPr>
        <p:spPr>
          <a:xfrm>
            <a:off x="8411210" y="2571115"/>
            <a:ext cx="4064000" cy="645160"/>
          </a:xfrm>
          <a:prstGeom prst="rect">
            <a:avLst/>
          </a:prstGeom>
          <a:noFill/>
        </p:spPr>
        <p:txBody>
          <a:bodyPr wrap="square" rtlCol="0">
            <a:spAutoFit/>
          </a:bodyPr>
          <a:p>
            <a:r>
              <a:rPr lang="en-US" altLang="zh-CN"/>
              <a:t>1.</a:t>
            </a:r>
            <a:r>
              <a:rPr lang="zh-CN" altLang="en-US"/>
              <a:t>工业化、集中化处理工业垃圾</a:t>
            </a:r>
            <a:endParaRPr lang="zh-CN" altLang="en-US"/>
          </a:p>
          <a:p>
            <a:endParaRPr lang="zh-CN" altLang="en-US"/>
          </a:p>
        </p:txBody>
      </p:sp>
      <p:sp>
        <p:nvSpPr>
          <p:cNvPr id="41" name="文本框 40"/>
          <p:cNvSpPr txBox="1"/>
          <p:nvPr/>
        </p:nvSpPr>
        <p:spPr>
          <a:xfrm>
            <a:off x="8411210" y="2864485"/>
            <a:ext cx="5080000" cy="645160"/>
          </a:xfrm>
          <a:prstGeom prst="rect">
            <a:avLst/>
          </a:prstGeom>
          <a:noFill/>
          <a:ln w="9525">
            <a:noFill/>
          </a:ln>
        </p:spPr>
        <p:txBody>
          <a:bodyPr>
            <a:spAutoFit/>
          </a:bodyPr>
          <a:p>
            <a:pPr indent="0"/>
            <a:r>
              <a:rPr lang="zh-CN" altLang="en-US" sz="1800" b="0"/>
              <a:t>2.地区化、集约化、管理</a:t>
            </a:r>
            <a:endParaRPr lang="zh-CN" altLang="en-US" sz="1800" b="0"/>
          </a:p>
          <a:p>
            <a:pPr indent="0"/>
            <a:r>
              <a:rPr lang="en-US" altLang="zh-CN" sz="1800" b="0"/>
              <a:t>3.</a:t>
            </a:r>
            <a:r>
              <a:rPr lang="zh-CN" altLang="en-US" sz="1800" b="0"/>
              <a:t>吸引科技公司驻扎（</a:t>
            </a:r>
            <a:r>
              <a:rPr lang="zh-CN" altLang="en-US" sz="1800" b="0"/>
              <a:t>张江）</a:t>
            </a:r>
            <a:endParaRPr lang="zh-CN" altLang="en-US" sz="1800" b="0"/>
          </a:p>
        </p:txBody>
      </p:sp>
      <p:sp>
        <p:nvSpPr>
          <p:cNvPr id="3" name="文本框 2"/>
          <p:cNvSpPr txBox="1"/>
          <p:nvPr/>
        </p:nvSpPr>
        <p:spPr>
          <a:xfrm>
            <a:off x="8411210" y="3696335"/>
            <a:ext cx="6096000" cy="2861310"/>
          </a:xfrm>
          <a:prstGeom prst="rect">
            <a:avLst/>
          </a:prstGeom>
          <a:noFill/>
        </p:spPr>
        <p:txBody>
          <a:bodyPr wrap="square" rtlCol="0" anchor="t">
            <a:spAutoFit/>
          </a:bodyPr>
          <a:p>
            <a:endParaRPr lang="zh-CN" altLang="en-US" sz="2000">
              <a:latin typeface="Calibri" panose="020F0502020204030204" charset="0"/>
              <a:ea typeface="宋体" panose="02010600030101010101" pitchFamily="2" charset="-122"/>
              <a:sym typeface="+mn-ea"/>
            </a:endParaRPr>
          </a:p>
          <a:p>
            <a:r>
              <a:rPr lang="zh-CN" altLang="en-US" sz="2000" b="1">
                <a:latin typeface="Calibri" panose="020F0502020204030204" charset="0"/>
                <a:ea typeface="宋体" panose="02010600030101010101" pitchFamily="2" charset="-122"/>
                <a:sym typeface="+mn-ea"/>
              </a:rPr>
              <a:t>组合拳：</a:t>
            </a:r>
            <a:endParaRPr lang="en-US" altLang="zh-CN" sz="2000" b="1">
              <a:latin typeface="Calibri" panose="020F0502020204030204" charset="0"/>
              <a:ea typeface="宋体" panose="02010600030101010101" pitchFamily="2" charset="-122"/>
              <a:sym typeface="+mn-ea"/>
            </a:endParaRPr>
          </a:p>
          <a:p>
            <a:r>
              <a:rPr lang="en-US" altLang="zh-CN" sz="2000">
                <a:latin typeface="Calibri" panose="020F0502020204030204" charset="0"/>
                <a:ea typeface="宋体" panose="02010600030101010101" pitchFamily="2" charset="-122"/>
                <a:sym typeface="+mn-ea"/>
              </a:rPr>
              <a:t>3.</a:t>
            </a:r>
            <a:r>
              <a:rPr lang="zh-CN" altLang="en-US" sz="2000" b="1">
                <a:latin typeface="Calibri" panose="020F0502020204030204" charset="0"/>
                <a:ea typeface="宋体" panose="02010600030101010101" pitchFamily="2" charset="-122"/>
                <a:sym typeface="+mn-ea"/>
              </a:rPr>
              <a:t>地区选择上：一个产业的集中</a:t>
            </a:r>
            <a:endParaRPr lang="zh-CN" altLang="en-US" sz="2000" b="1">
              <a:latin typeface="Calibri" panose="020F0502020204030204" charset="0"/>
              <a:ea typeface="宋体" panose="02010600030101010101" pitchFamily="2" charset="-122"/>
              <a:sym typeface="+mn-ea"/>
            </a:endParaRPr>
          </a:p>
          <a:p>
            <a:r>
              <a:rPr lang="zh-CN" altLang="en-US" sz="2000" b="1">
                <a:latin typeface="Calibri" panose="020F0502020204030204" charset="0"/>
                <a:ea typeface="宋体" panose="02010600030101010101" pitchFamily="2" charset="-122"/>
                <a:sym typeface="+mn-ea"/>
              </a:rPr>
              <a:t>区域应保证其废物综合利用能力</a:t>
            </a:r>
            <a:endParaRPr lang="zh-CN" altLang="en-US" sz="2000" b="1">
              <a:latin typeface="Calibri" panose="020F0502020204030204" charset="0"/>
              <a:ea typeface="宋体" panose="02010600030101010101" pitchFamily="2" charset="-122"/>
              <a:sym typeface="+mn-ea"/>
            </a:endParaRPr>
          </a:p>
          <a:p>
            <a:r>
              <a:rPr lang="zh-CN" altLang="en-US" sz="2000" b="1">
                <a:latin typeface="Calibri" panose="020F0502020204030204" charset="0"/>
                <a:ea typeface="宋体" panose="02010600030101010101" pitchFamily="2" charset="-122"/>
                <a:sym typeface="+mn-ea"/>
              </a:rPr>
              <a:t>较高</a:t>
            </a:r>
            <a:endParaRPr lang="en-US" altLang="zh-CN" sz="2000" b="1">
              <a:latin typeface="Calibri" panose="020F0502020204030204" charset="0"/>
              <a:ea typeface="宋体" panose="02010600030101010101" pitchFamily="2" charset="-122"/>
              <a:sym typeface="+mn-ea"/>
            </a:endParaRPr>
          </a:p>
          <a:p>
            <a:r>
              <a:rPr lang="en-US" altLang="zh-CN" sz="2000">
                <a:latin typeface="Calibri" panose="020F0502020204030204" charset="0"/>
                <a:ea typeface="宋体" panose="02010600030101010101" pitchFamily="2" charset="-122"/>
                <a:sym typeface="+mn-ea"/>
              </a:rPr>
              <a:t>4.</a:t>
            </a:r>
            <a:r>
              <a:rPr lang="zh-CN" altLang="en-US" sz="2000" b="1">
                <a:latin typeface="Calibri" panose="020F0502020204030204" charset="0"/>
                <a:ea typeface="宋体" panose="02010600030101010101" pitchFamily="2" charset="-122"/>
                <a:sym typeface="+mn-ea"/>
              </a:rPr>
              <a:t>中央应规定</a:t>
            </a:r>
            <a:r>
              <a:rPr lang="zh-CN" altLang="en-US" sz="2000" b="1">
                <a:latin typeface="Calibri" panose="020F0502020204030204" charset="0"/>
                <a:ea typeface="宋体" panose="02010600030101010101" pitchFamily="2" charset="-122"/>
                <a:sym typeface="+mn-ea"/>
              </a:rPr>
              <a:t>基本市场价格与</a:t>
            </a:r>
            <a:endParaRPr lang="zh-CN" altLang="en-US" sz="2000" b="1">
              <a:latin typeface="Calibri" panose="020F0502020204030204" charset="0"/>
              <a:ea typeface="宋体" panose="02010600030101010101" pitchFamily="2" charset="-122"/>
              <a:sym typeface="+mn-ea"/>
            </a:endParaRPr>
          </a:p>
          <a:p>
            <a:r>
              <a:rPr lang="zh-CN" altLang="en-US" sz="2000" b="1">
                <a:latin typeface="Calibri" panose="020F0502020204030204" charset="0"/>
                <a:ea typeface="宋体" panose="02010600030101010101" pitchFamily="2" charset="-122"/>
                <a:sym typeface="+mn-ea"/>
              </a:rPr>
              <a:t>质量要求，不能让集中化下的</a:t>
            </a:r>
            <a:endParaRPr lang="zh-CN" altLang="en-US" sz="2000" b="1">
              <a:latin typeface="Calibri" panose="020F0502020204030204" charset="0"/>
              <a:ea typeface="宋体" panose="02010600030101010101" pitchFamily="2" charset="-122"/>
              <a:sym typeface="+mn-ea"/>
            </a:endParaRPr>
          </a:p>
          <a:p>
            <a:r>
              <a:rPr lang="zh-CN" altLang="en-US" sz="2000" b="1">
                <a:latin typeface="Calibri" panose="020F0502020204030204" charset="0"/>
                <a:ea typeface="宋体" panose="02010600030101010101" pitchFamily="2" charset="-122"/>
                <a:sym typeface="+mn-ea"/>
              </a:rPr>
              <a:t>企业们盲目追求低成本，避免</a:t>
            </a:r>
            <a:endParaRPr lang="zh-CN" altLang="en-US" sz="2000" b="1">
              <a:latin typeface="Calibri" panose="020F0502020204030204" charset="0"/>
              <a:ea typeface="宋体" panose="02010600030101010101" pitchFamily="2" charset="-122"/>
              <a:sym typeface="+mn-ea"/>
            </a:endParaRPr>
          </a:p>
          <a:p>
            <a:r>
              <a:rPr lang="en-US" altLang="zh-CN" sz="2000" b="1">
                <a:latin typeface="Calibri" panose="020F0502020204030204" charset="0"/>
                <a:ea typeface="宋体" panose="02010600030101010101" pitchFamily="2" charset="-122"/>
                <a:sym typeface="+mn-ea"/>
              </a:rPr>
              <a:t>“</a:t>
            </a:r>
            <a:r>
              <a:rPr lang="zh-CN" altLang="en-US" sz="2000" b="1">
                <a:latin typeface="Calibri" panose="020F0502020204030204" charset="0"/>
                <a:ea typeface="宋体" panose="02010600030101010101" pitchFamily="2" charset="-122"/>
                <a:sym typeface="+mn-ea"/>
              </a:rPr>
              <a:t>劣币驱逐良币</a:t>
            </a:r>
            <a:r>
              <a:rPr lang="en-US" altLang="zh-CN" sz="2000" b="1">
                <a:latin typeface="Calibri" panose="020F0502020204030204" charset="0"/>
                <a:ea typeface="宋体" panose="02010600030101010101" pitchFamily="2" charset="-122"/>
                <a:sym typeface="+mn-ea"/>
              </a:rPr>
              <a:t>”</a:t>
            </a:r>
            <a:endParaRPr lang="en-US" altLang="zh-CN" sz="2000" b="1">
              <a:latin typeface="Calibri" panose="020F0502020204030204" charset="0"/>
              <a:ea typeface="宋体" panose="02010600030101010101" pitchFamily="2" charset="-122"/>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β-</a:t>
            </a:r>
            <a:r>
              <a:rPr lang="zh-CN" altLang="en-US"/>
              <a:t>诊断</a:t>
            </a:r>
            <a:r>
              <a:rPr lang="en-US" altLang="zh-CN"/>
              <a:t>II &amp;&amp; Solution II</a:t>
            </a:r>
            <a:endParaRPr lang="en-US" altLang="zh-CN"/>
          </a:p>
        </p:txBody>
      </p:sp>
      <p:grpSp>
        <p:nvGrpSpPr>
          <p:cNvPr id="38" name="组合 37"/>
          <p:cNvGrpSpPr/>
          <p:nvPr/>
        </p:nvGrpSpPr>
        <p:grpSpPr>
          <a:xfrm>
            <a:off x="2551205" y="969098"/>
            <a:ext cx="7197315" cy="398780"/>
            <a:chOff x="5812" y="8707"/>
            <a:chExt cx="11334" cy="628"/>
          </a:xfrm>
        </p:grpSpPr>
        <p:sp>
          <p:nvSpPr>
            <p:cNvPr id="31" name="TextBox 69"/>
            <p:cNvSpPr txBox="1"/>
            <p:nvPr>
              <p:custDataLst>
                <p:tags r:id="rId1"/>
              </p:custDataLst>
            </p:nvPr>
          </p:nvSpPr>
          <p:spPr>
            <a:xfrm>
              <a:off x="7097" y="8854"/>
              <a:ext cx="10049" cy="44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15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利益驱动力不够</a:t>
              </a:r>
              <a:r>
                <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 </a:t>
              </a:r>
              <a:endPar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2" name="组合 31"/>
            <p:cNvGrpSpPr/>
            <p:nvPr/>
          </p:nvGrpSpPr>
          <p:grpSpPr>
            <a:xfrm>
              <a:off x="5812" y="8707"/>
              <a:ext cx="4182" cy="628"/>
              <a:chOff x="8497341" y="2382609"/>
              <a:chExt cx="2655625" cy="398781"/>
            </a:xfrm>
          </p:grpSpPr>
          <p:sp>
            <p:nvSpPr>
              <p:cNvPr id="33" name="Freeform 512"/>
              <p:cNvSpPr/>
              <p:nvPr>
                <p:custDataLst>
                  <p:tags r:id="rId2"/>
                </p:custDataLst>
              </p:nvPr>
            </p:nvSpPr>
            <p:spPr bwMode="auto">
              <a:xfrm>
                <a:off x="8497341" y="2477211"/>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91440" tIns="45720" rIns="91440" bIns="45720" numCol="1" anchor="t" anchorCtr="0" compatLnSpc="1"/>
              <a:lstStyle/>
              <a:p>
                <a:pPr defTabSz="951230"/>
                <a:endParaRPr lang="zh-CN" altLang="en-US" sz="2000">
                  <a:solidFill>
                    <a:prstClr val="black"/>
                  </a:solidFill>
                  <a:latin typeface="Calibri" panose="020F0502020204030204"/>
                  <a:ea typeface="宋体" panose="02010600030101010101" pitchFamily="2" charset="-122"/>
                </a:endParaRPr>
              </a:p>
            </p:txBody>
          </p:sp>
          <p:sp>
            <p:nvSpPr>
              <p:cNvPr id="34" name="TextBox 72"/>
              <p:cNvSpPr txBox="1"/>
              <p:nvPr>
                <p:custDataLst>
                  <p:tags r:id="rId3"/>
                </p:custDataLst>
              </p:nvPr>
            </p:nvSpPr>
            <p:spPr>
              <a:xfrm>
                <a:off x="8640468" y="2382609"/>
                <a:ext cx="2512498" cy="398781"/>
              </a:xfrm>
              <a:prstGeom prst="rect">
                <a:avLst/>
              </a:prstGeom>
              <a:noFill/>
            </p:spPr>
            <p:txBody>
              <a:bodyPr wrap="square" rtlCol="0">
                <a:spAutoFit/>
              </a:bodyPr>
              <a:lstStyle/>
              <a:p>
                <a:pPr defTabSz="951230"/>
                <a:r>
                  <a:rPr lang="zh-CN" altLang="zh-CN" sz="2000" dirty="0">
                    <a:solidFill>
                      <a:srgbClr val="0066CC"/>
                    </a:solidFill>
                    <a:latin typeface="微软雅黑" panose="020B0503020204020204" charset="-122"/>
                  </a:rPr>
                  <a:t>诊断</a:t>
                </a:r>
                <a:endParaRPr lang="zh-CN" altLang="zh-CN" sz="2000" dirty="0">
                  <a:solidFill>
                    <a:srgbClr val="0066CC"/>
                  </a:solidFill>
                  <a:latin typeface="微软雅黑" panose="020B0503020204020204" charset="-122"/>
                </a:endParaRPr>
              </a:p>
            </p:txBody>
          </p:sp>
        </p:grpSp>
      </p:grpSp>
      <p:grpSp>
        <p:nvGrpSpPr>
          <p:cNvPr id="77" name="组合 76"/>
          <p:cNvGrpSpPr/>
          <p:nvPr/>
        </p:nvGrpSpPr>
        <p:grpSpPr>
          <a:xfrm rot="0">
            <a:off x="1409065" y="1790065"/>
            <a:ext cx="4687570" cy="922020"/>
            <a:chOff x="8641357" y="2133650"/>
            <a:chExt cx="3324644" cy="1113530"/>
          </a:xfrm>
        </p:grpSpPr>
        <p:sp>
          <p:nvSpPr>
            <p:cNvPr id="78" name="TextBox 77"/>
            <p:cNvSpPr txBox="1"/>
            <p:nvPr>
              <p:custDataLst>
                <p:tags r:id="rId4"/>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79" name="Freeform 512"/>
            <p:cNvSpPr/>
            <p:nvPr>
              <p:custDataLst>
                <p:tags r:id="rId5"/>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80" name="TextBox 79"/>
            <p:cNvSpPr txBox="1"/>
            <p:nvPr>
              <p:custDataLst>
                <p:tags r:id="rId6"/>
              </p:custDataLst>
            </p:nvPr>
          </p:nvSpPr>
          <p:spPr>
            <a:xfrm>
              <a:off x="8713867" y="2133650"/>
              <a:ext cx="3252134" cy="111353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推行一定的政策</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以催生废品综合利用的企业</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cxnSp>
        <p:nvCxnSpPr>
          <p:cNvPr id="89" name="直接连接符 88"/>
          <p:cNvCxnSpPr/>
          <p:nvPr>
            <p:custDataLst>
              <p:tags r:id="rId7"/>
            </p:custDataLst>
          </p:nvPr>
        </p:nvCxnSpPr>
        <p:spPr>
          <a:xfrm flipH="1">
            <a:off x="6784340" y="2750820"/>
            <a:ext cx="1220470" cy="691515"/>
          </a:xfrm>
          <a:prstGeom prst="line">
            <a:avLst/>
          </a:prstGeom>
          <a:noFill/>
          <a:ln w="28575" cap="flat" cmpd="sng" algn="ctr">
            <a:solidFill>
              <a:sysClr val="window" lastClr="FFFFFF">
                <a:lumMod val="85000"/>
              </a:sysClr>
            </a:solidFill>
            <a:prstDash val="solid"/>
          </a:ln>
          <a:effectLst/>
        </p:spPr>
      </p:cxnSp>
      <p:cxnSp>
        <p:nvCxnSpPr>
          <p:cNvPr id="90" name="直接连接符 89"/>
          <p:cNvCxnSpPr/>
          <p:nvPr>
            <p:custDataLst>
              <p:tags r:id="rId8"/>
            </p:custDataLst>
          </p:nvPr>
        </p:nvCxnSpPr>
        <p:spPr>
          <a:xfrm flipH="1" flipV="1">
            <a:off x="7394575" y="3967480"/>
            <a:ext cx="970280" cy="465455"/>
          </a:xfrm>
          <a:prstGeom prst="line">
            <a:avLst/>
          </a:prstGeom>
          <a:noFill/>
          <a:ln w="28575" cap="flat" cmpd="sng" algn="ctr">
            <a:solidFill>
              <a:sysClr val="window" lastClr="FFFFFF">
                <a:lumMod val="85000"/>
              </a:sysClr>
            </a:solidFill>
            <a:prstDash val="solid"/>
          </a:ln>
          <a:effectLst/>
        </p:spPr>
      </p:cxnSp>
      <p:cxnSp>
        <p:nvCxnSpPr>
          <p:cNvPr id="91" name="直接连接符 90"/>
          <p:cNvCxnSpPr/>
          <p:nvPr>
            <p:custDataLst>
              <p:tags r:id="rId9"/>
            </p:custDataLst>
          </p:nvPr>
        </p:nvCxnSpPr>
        <p:spPr>
          <a:xfrm flipH="1">
            <a:off x="5709285" y="3967480"/>
            <a:ext cx="687070" cy="871220"/>
          </a:xfrm>
          <a:prstGeom prst="line">
            <a:avLst/>
          </a:prstGeom>
          <a:noFill/>
          <a:ln w="28575" cap="flat" cmpd="sng" algn="ctr">
            <a:solidFill>
              <a:sysClr val="window" lastClr="FFFFFF">
                <a:lumMod val="85000"/>
              </a:sysClr>
            </a:solidFill>
            <a:prstDash val="solid"/>
          </a:ln>
          <a:effectLst/>
        </p:spPr>
      </p:cxnSp>
      <p:cxnSp>
        <p:nvCxnSpPr>
          <p:cNvPr id="92" name="直接连接符 91"/>
          <p:cNvCxnSpPr/>
          <p:nvPr>
            <p:custDataLst>
              <p:tags r:id="rId10"/>
            </p:custDataLst>
          </p:nvPr>
        </p:nvCxnSpPr>
        <p:spPr>
          <a:xfrm flipH="1">
            <a:off x="5375275" y="3716020"/>
            <a:ext cx="753110" cy="0"/>
          </a:xfrm>
          <a:prstGeom prst="line">
            <a:avLst/>
          </a:prstGeom>
          <a:noFill/>
          <a:ln w="28575" cap="flat" cmpd="sng" algn="ctr">
            <a:solidFill>
              <a:sysClr val="window" lastClr="FFFFFF">
                <a:lumMod val="85000"/>
              </a:sysClr>
            </a:solidFill>
            <a:prstDash val="solid"/>
          </a:ln>
          <a:effectLst/>
        </p:spPr>
      </p:cxnSp>
      <p:grpSp>
        <p:nvGrpSpPr>
          <p:cNvPr id="104" name="组合 24"/>
          <p:cNvGrpSpPr/>
          <p:nvPr/>
        </p:nvGrpSpPr>
        <p:grpSpPr bwMode="auto">
          <a:xfrm rot="0">
            <a:off x="7826375" y="2012950"/>
            <a:ext cx="1076960" cy="1078230"/>
            <a:chOff x="2848131" y="1860029"/>
            <a:chExt cx="3807502" cy="3807502"/>
          </a:xfrm>
        </p:grpSpPr>
        <p:sp>
          <p:nvSpPr>
            <p:cNvPr id="105" name="椭圆 104"/>
            <p:cNvSpPr/>
            <p:nvPr>
              <p:custDataLst>
                <p:tags r:id="rId11"/>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6" name="椭圆 105"/>
            <p:cNvSpPr/>
            <p:nvPr>
              <p:custDataLst>
                <p:tags r:id="rId12"/>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07" name="文本框 29"/>
          <p:cNvSpPr txBox="1">
            <a:spLocks noChangeArrowheads="1"/>
          </p:cNvSpPr>
          <p:nvPr>
            <p:custDataLst>
              <p:tags r:id="rId13"/>
            </p:custDataLst>
          </p:nvPr>
        </p:nvSpPr>
        <p:spPr bwMode="auto">
          <a:xfrm>
            <a:off x="7976870" y="2186940"/>
            <a:ext cx="77660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5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4</a:t>
            </a:r>
            <a:endParaRPr kumimoji="0" lang="zh-CN" altLang="en-US"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grpSp>
        <p:nvGrpSpPr>
          <p:cNvPr id="112" name="组合 24"/>
          <p:cNvGrpSpPr/>
          <p:nvPr/>
        </p:nvGrpSpPr>
        <p:grpSpPr bwMode="auto">
          <a:xfrm rot="0">
            <a:off x="7825105" y="4181475"/>
            <a:ext cx="1130300" cy="1148080"/>
            <a:chOff x="2848131" y="1860029"/>
            <a:chExt cx="3807502" cy="3807502"/>
          </a:xfrm>
        </p:grpSpPr>
        <p:sp>
          <p:nvSpPr>
            <p:cNvPr id="113" name="椭圆 112"/>
            <p:cNvSpPr/>
            <p:nvPr>
              <p:custDataLst>
                <p:tags r:id="rId14"/>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4" name="椭圆 113"/>
            <p:cNvSpPr/>
            <p:nvPr>
              <p:custDataLst>
                <p:tags r:id="rId15"/>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15" name="文本框 29"/>
          <p:cNvSpPr txBox="1">
            <a:spLocks noChangeArrowheads="1"/>
          </p:cNvSpPr>
          <p:nvPr>
            <p:custDataLst>
              <p:tags r:id="rId16"/>
            </p:custDataLst>
          </p:nvPr>
        </p:nvSpPr>
        <p:spPr bwMode="auto">
          <a:xfrm>
            <a:off x="8068945" y="4358640"/>
            <a:ext cx="628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ctr" eaLnBrk="0" hangingPunct="0">
              <a:defRPr sz="5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5</a:t>
            </a:r>
            <a:endParaRPr kumimoji="0" lang="zh-CN" altLang="en-US"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grpSp>
        <p:nvGrpSpPr>
          <p:cNvPr id="116" name="组合 24"/>
          <p:cNvGrpSpPr/>
          <p:nvPr/>
        </p:nvGrpSpPr>
        <p:grpSpPr bwMode="auto">
          <a:xfrm rot="0">
            <a:off x="4965700" y="4476115"/>
            <a:ext cx="1130935" cy="1132205"/>
            <a:chOff x="2848131" y="1860029"/>
            <a:chExt cx="3807502" cy="3807502"/>
          </a:xfrm>
        </p:grpSpPr>
        <p:sp>
          <p:nvSpPr>
            <p:cNvPr id="117" name="椭圆 116"/>
            <p:cNvSpPr/>
            <p:nvPr>
              <p:custDataLst>
                <p:tags r:id="rId17"/>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8" name="椭圆 117"/>
            <p:cNvSpPr/>
            <p:nvPr>
              <p:custDataLst>
                <p:tags r:id="rId18"/>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19" name="文本框 29"/>
          <p:cNvSpPr txBox="1">
            <a:spLocks noChangeArrowheads="1"/>
          </p:cNvSpPr>
          <p:nvPr>
            <p:custDataLst>
              <p:tags r:id="rId19"/>
            </p:custDataLst>
          </p:nvPr>
        </p:nvSpPr>
        <p:spPr bwMode="auto">
          <a:xfrm>
            <a:off x="5120005" y="4642485"/>
            <a:ext cx="77660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5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3</a:t>
            </a:r>
            <a:endParaRPr kumimoji="0" lang="zh-CN" altLang="en-US"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grpSp>
        <p:nvGrpSpPr>
          <p:cNvPr id="121" name="组合 24"/>
          <p:cNvGrpSpPr/>
          <p:nvPr/>
        </p:nvGrpSpPr>
        <p:grpSpPr bwMode="auto">
          <a:xfrm rot="0">
            <a:off x="4076700" y="3043555"/>
            <a:ext cx="1329690" cy="1330960"/>
            <a:chOff x="2848131" y="1860029"/>
            <a:chExt cx="3807502" cy="3807502"/>
          </a:xfrm>
        </p:grpSpPr>
        <p:sp>
          <p:nvSpPr>
            <p:cNvPr id="122" name="椭圆 121"/>
            <p:cNvSpPr/>
            <p:nvPr>
              <p:custDataLst>
                <p:tags r:id="rId20"/>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3" name="椭圆 122"/>
            <p:cNvSpPr/>
            <p:nvPr>
              <p:custDataLst>
                <p:tags r:id="rId21"/>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24" name="文本框 29"/>
          <p:cNvSpPr txBox="1">
            <a:spLocks noChangeArrowheads="1"/>
          </p:cNvSpPr>
          <p:nvPr>
            <p:custDataLst>
              <p:tags r:id="rId22"/>
            </p:custDataLst>
          </p:nvPr>
        </p:nvSpPr>
        <p:spPr bwMode="auto">
          <a:xfrm>
            <a:off x="4353560" y="3354070"/>
            <a:ext cx="77660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defRPr sz="50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ctr" defTabSz="951230" eaLnBrk="0" fontAlgn="auto" latinLnBrk="0" hangingPunct="0">
              <a:lnSpc>
                <a:spcPct val="100000"/>
              </a:lnSpc>
              <a:spcBef>
                <a:spcPts val="0"/>
              </a:spcBef>
              <a:spcAft>
                <a:spcPts val="0"/>
              </a:spcAft>
              <a:buClrTx/>
              <a:buSzTx/>
              <a:buFontTx/>
              <a:buNone/>
              <a:defRPr/>
            </a:pPr>
            <a:r>
              <a:rPr kumimoji="0" lang="en-US" altLang="zh-CN"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2</a:t>
            </a:r>
            <a:endParaRPr kumimoji="0" lang="en-US" altLang="zh-CN" sz="50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cxnSp>
        <p:nvCxnSpPr>
          <p:cNvPr id="129" name="直接连接符 128"/>
          <p:cNvCxnSpPr/>
          <p:nvPr>
            <p:custDataLst>
              <p:tags r:id="rId23"/>
            </p:custDataLst>
          </p:nvPr>
        </p:nvCxnSpPr>
        <p:spPr>
          <a:xfrm flipH="1" flipV="1">
            <a:off x="5507990" y="2543175"/>
            <a:ext cx="620395" cy="621665"/>
          </a:xfrm>
          <a:prstGeom prst="line">
            <a:avLst/>
          </a:prstGeom>
          <a:noFill/>
          <a:ln w="28575" cap="flat" cmpd="sng" algn="ctr">
            <a:solidFill>
              <a:sysClr val="window" lastClr="FFFFFF">
                <a:lumMod val="85000"/>
              </a:sysClr>
            </a:solidFill>
            <a:prstDash val="solid"/>
          </a:ln>
          <a:effectLst/>
        </p:spPr>
      </p:cxnSp>
      <p:grpSp>
        <p:nvGrpSpPr>
          <p:cNvPr id="130" name="组合 129"/>
          <p:cNvGrpSpPr/>
          <p:nvPr/>
        </p:nvGrpSpPr>
        <p:grpSpPr>
          <a:xfrm rot="0">
            <a:off x="5709285" y="2492375"/>
            <a:ext cx="2085340" cy="2086610"/>
            <a:chOff x="4355318" y="2259241"/>
            <a:chExt cx="2518237" cy="2520280"/>
          </a:xfrm>
        </p:grpSpPr>
        <p:grpSp>
          <p:nvGrpSpPr>
            <p:cNvPr id="131" name="组合 24"/>
            <p:cNvGrpSpPr/>
            <p:nvPr/>
          </p:nvGrpSpPr>
          <p:grpSpPr bwMode="auto">
            <a:xfrm>
              <a:off x="4355318" y="2259241"/>
              <a:ext cx="2518237" cy="2520280"/>
              <a:chOff x="2848131" y="1860029"/>
              <a:chExt cx="3807502" cy="3807502"/>
            </a:xfrm>
          </p:grpSpPr>
          <p:sp>
            <p:nvSpPr>
              <p:cNvPr id="133" name="椭圆 132"/>
              <p:cNvSpPr/>
              <p:nvPr>
                <p:custDataLst>
                  <p:tags r:id="rId24"/>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4" name="椭圆 133"/>
              <p:cNvSpPr/>
              <p:nvPr>
                <p:custDataLst>
                  <p:tags r:id="rId25"/>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32" name="椭圆 131"/>
            <p:cNvSpPr/>
            <p:nvPr>
              <p:custDataLst>
                <p:tags r:id="rId26"/>
              </p:custDataLst>
            </p:nvPr>
          </p:nvSpPr>
          <p:spPr>
            <a:xfrm>
              <a:off x="4568995" y="2486719"/>
              <a:ext cx="2090882" cy="2090882"/>
            </a:xfrm>
            <a:prstGeom prst="ellipse">
              <a:avLst/>
            </a:prstGeom>
            <a:solidFill>
              <a:srgbClr val="0066CC"/>
            </a:solidFill>
            <a:ln w="25400" cap="flat" cmpd="sng" algn="ctr">
              <a:noFill/>
              <a:prstDash val="solid"/>
            </a:ln>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sp>
        <p:nvSpPr>
          <p:cNvPr id="135" name="TextBox 134"/>
          <p:cNvSpPr txBox="1"/>
          <p:nvPr>
            <p:custDataLst>
              <p:tags r:id="rId27"/>
            </p:custDataLst>
          </p:nvPr>
        </p:nvSpPr>
        <p:spPr>
          <a:xfrm>
            <a:off x="6170295" y="3213100"/>
            <a:ext cx="1162685" cy="645160"/>
          </a:xfrm>
          <a:prstGeom prst="rect">
            <a:avLst/>
          </a:prstGeom>
          <a:noFill/>
        </p:spPr>
        <p:txBody>
          <a:bodyPr wrap="square" rtlCol="0">
            <a:spAutoFit/>
          </a:bodyPr>
          <a:lstStyle>
            <a:defPPr>
              <a:defRPr lang="zh-CN"/>
            </a:defPPr>
            <a:lvl1pPr algn="ctr">
              <a:defRPr sz="5400">
                <a:solidFill>
                  <a:schemeClr val="bg1"/>
                </a:solidFill>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rPr>
              <a:t>方案</a:t>
            </a:r>
            <a:endParaRPr kumimoji="0" 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endParaRPr>
          </a:p>
        </p:txBody>
      </p:sp>
      <p:grpSp>
        <p:nvGrpSpPr>
          <p:cNvPr id="136" name="组合 24"/>
          <p:cNvGrpSpPr/>
          <p:nvPr/>
        </p:nvGrpSpPr>
        <p:grpSpPr bwMode="auto">
          <a:xfrm rot="0">
            <a:off x="4633595" y="1553845"/>
            <a:ext cx="1344930" cy="1346200"/>
            <a:chOff x="2848131" y="1860029"/>
            <a:chExt cx="3807502" cy="3807502"/>
          </a:xfrm>
        </p:grpSpPr>
        <p:sp>
          <p:nvSpPr>
            <p:cNvPr id="137" name="椭圆 136"/>
            <p:cNvSpPr/>
            <p:nvPr>
              <p:custDataLst>
                <p:tags r:id="rId28"/>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8" name="椭圆 137"/>
            <p:cNvSpPr/>
            <p:nvPr>
              <p:custDataLst>
                <p:tags r:id="rId29"/>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139" name="文本框 29"/>
          <p:cNvSpPr txBox="1">
            <a:spLocks noChangeArrowheads="1"/>
          </p:cNvSpPr>
          <p:nvPr>
            <p:custDataLst>
              <p:tags r:id="rId30"/>
            </p:custDataLst>
          </p:nvPr>
        </p:nvSpPr>
        <p:spPr bwMode="auto">
          <a:xfrm>
            <a:off x="4923155" y="1851660"/>
            <a:ext cx="77660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51230"/>
            <a:r>
              <a:rPr lang="en-US" altLang="zh-CN" sz="5000" dirty="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1</a:t>
            </a:r>
            <a:endParaRPr lang="en-US" altLang="zh-CN" sz="5000" dirty="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grpSp>
        <p:nvGrpSpPr>
          <p:cNvPr id="29" name="组合 28"/>
          <p:cNvGrpSpPr/>
          <p:nvPr/>
        </p:nvGrpSpPr>
        <p:grpSpPr>
          <a:xfrm rot="0">
            <a:off x="201295" y="3292475"/>
            <a:ext cx="4293870" cy="922020"/>
            <a:chOff x="8641357" y="2133650"/>
            <a:chExt cx="3045414" cy="1113530"/>
          </a:xfrm>
        </p:grpSpPr>
        <p:sp>
          <p:nvSpPr>
            <p:cNvPr id="35" name="TextBox 77"/>
            <p:cNvSpPr txBox="1"/>
            <p:nvPr>
              <p:custDataLst>
                <p:tags r:id="rId31"/>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36" name="Freeform 512"/>
            <p:cNvSpPr/>
            <p:nvPr>
              <p:custDataLst>
                <p:tags r:id="rId32"/>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37" name="TextBox 79"/>
            <p:cNvSpPr txBox="1"/>
            <p:nvPr>
              <p:custDataLst>
                <p:tags r:id="rId33"/>
              </p:custDataLst>
            </p:nvPr>
          </p:nvSpPr>
          <p:spPr>
            <a:xfrm>
              <a:off x="8713867" y="2133650"/>
              <a:ext cx="2972904" cy="111353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鼓励企业将工业生产的废物</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交给相关企业处理</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42" name="组合 41"/>
          <p:cNvGrpSpPr/>
          <p:nvPr/>
        </p:nvGrpSpPr>
        <p:grpSpPr>
          <a:xfrm rot="0">
            <a:off x="878204" y="4642485"/>
            <a:ext cx="4671696" cy="1876425"/>
            <a:chOff x="8638204" y="2275525"/>
            <a:chExt cx="3313386" cy="2266172"/>
          </a:xfrm>
        </p:grpSpPr>
        <p:sp>
          <p:nvSpPr>
            <p:cNvPr id="43" name="TextBox 77"/>
            <p:cNvSpPr txBox="1"/>
            <p:nvPr>
              <p:custDataLst>
                <p:tags r:id="rId34"/>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44" name="Freeform 512"/>
            <p:cNvSpPr/>
            <p:nvPr>
              <p:custDataLst>
                <p:tags r:id="rId35"/>
              </p:custDataLst>
            </p:nvPr>
          </p:nvSpPr>
          <p:spPr bwMode="auto">
            <a:xfrm>
              <a:off x="8638204" y="2428904"/>
              <a:ext cx="121600" cy="234670"/>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45" name="TextBox 79"/>
            <p:cNvSpPr txBox="1"/>
            <p:nvPr>
              <p:custDataLst>
                <p:tags r:id="rId36"/>
              </p:custDataLst>
            </p:nvPr>
          </p:nvSpPr>
          <p:spPr>
            <a:xfrm>
              <a:off x="8759805" y="2275525"/>
              <a:ext cx="3191785" cy="2266172"/>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按标准分类</a:t>
              </a:r>
              <a:r>
                <a:rPr lang="zh-CN" altLang="en-US" kern="0" noProof="0" dirty="0" smtClean="0">
                  <a:ln>
                    <a:noFill/>
                  </a:ln>
                  <a:solidFill>
                    <a:prstClr val="black">
                      <a:lumMod val="65000"/>
                      <a:lumOff val="35000"/>
                    </a:prstClr>
                  </a:solidFill>
                  <a:effectLst/>
                  <a:uLnTx/>
                  <a:uFillTx/>
                  <a:latin typeface="微软雅黑" panose="020B0503020204020204" charset="-122"/>
                  <a:sym typeface="+mn-ea"/>
                </a:rPr>
                <a:t>工业废物</a:t>
              </a: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废物达标：可将其按一定的价格</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卖给处理企业；</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废物不达标：需要支付一笔运费以将废物运至处理企业处。（运费小于国家罚款）</a:t>
              </a:r>
              <a:endParaRPr kumimoji="0" lang="zh-CN" altLang="en-US" sz="16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47" name="组合 46"/>
          <p:cNvGrpSpPr/>
          <p:nvPr/>
        </p:nvGrpSpPr>
        <p:grpSpPr>
          <a:xfrm rot="0">
            <a:off x="8811260" y="4069080"/>
            <a:ext cx="4417060" cy="922020"/>
            <a:chOff x="8641357" y="2196535"/>
            <a:chExt cx="3132786" cy="1113530"/>
          </a:xfrm>
        </p:grpSpPr>
        <p:sp>
          <p:nvSpPr>
            <p:cNvPr id="48" name="TextBox 77"/>
            <p:cNvSpPr txBox="1"/>
            <p:nvPr>
              <p:custDataLst>
                <p:tags r:id="rId37"/>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49" name="Freeform 512"/>
            <p:cNvSpPr/>
            <p:nvPr>
              <p:custDataLst>
                <p:tags r:id="rId38"/>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50" name="TextBox 79"/>
            <p:cNvSpPr txBox="1"/>
            <p:nvPr>
              <p:custDataLst>
                <p:tags r:id="rId39"/>
              </p:custDataLst>
            </p:nvPr>
          </p:nvSpPr>
          <p:spPr>
            <a:xfrm>
              <a:off x="8801239" y="2196535"/>
              <a:ext cx="2972904" cy="111353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支持相关科技研发</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减少废物的污染度和处理成本</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51" name="组合 50"/>
          <p:cNvGrpSpPr/>
          <p:nvPr/>
        </p:nvGrpSpPr>
        <p:grpSpPr>
          <a:xfrm rot="0">
            <a:off x="8811260" y="1828800"/>
            <a:ext cx="4417060" cy="922020"/>
            <a:chOff x="8641357" y="2196535"/>
            <a:chExt cx="3132786" cy="1113530"/>
          </a:xfrm>
        </p:grpSpPr>
        <p:sp>
          <p:nvSpPr>
            <p:cNvPr id="52" name="TextBox 77"/>
            <p:cNvSpPr txBox="1"/>
            <p:nvPr>
              <p:custDataLst>
                <p:tags r:id="rId40"/>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53" name="Freeform 512"/>
            <p:cNvSpPr/>
            <p:nvPr>
              <p:custDataLst>
                <p:tags r:id="rId41"/>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54" name="TextBox 79"/>
            <p:cNvSpPr txBox="1"/>
            <p:nvPr>
              <p:custDataLst>
                <p:tags r:id="rId42"/>
              </p:custDataLst>
            </p:nvPr>
          </p:nvSpPr>
          <p:spPr>
            <a:xfrm>
              <a:off x="8801239" y="2196535"/>
              <a:ext cx="2972904" cy="111353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利用区块链等类似技术</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追溯工业废物与污染物</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56" name="组合 55"/>
          <p:cNvGrpSpPr/>
          <p:nvPr/>
        </p:nvGrpSpPr>
        <p:grpSpPr>
          <a:xfrm>
            <a:off x="6521860" y="5671273"/>
            <a:ext cx="7197315" cy="706755"/>
            <a:chOff x="5812" y="8520"/>
            <a:chExt cx="11334" cy="1113"/>
          </a:xfrm>
        </p:grpSpPr>
        <p:sp>
          <p:nvSpPr>
            <p:cNvPr id="57" name="TextBox 69"/>
            <p:cNvSpPr txBox="1"/>
            <p:nvPr>
              <p:custDataLst>
                <p:tags r:id="rId43"/>
              </p:custDataLst>
            </p:nvPr>
          </p:nvSpPr>
          <p:spPr>
            <a:xfrm>
              <a:off x="7097" y="8854"/>
              <a:ext cx="10049" cy="446"/>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15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   </a:t>
              </a:r>
              <a:r>
                <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变强制执行为用利益驱动</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58" name="组合 57"/>
            <p:cNvGrpSpPr/>
            <p:nvPr/>
          </p:nvGrpSpPr>
          <p:grpSpPr>
            <a:xfrm>
              <a:off x="5812" y="8520"/>
              <a:ext cx="4182" cy="1113"/>
              <a:chOff x="8497341" y="2263864"/>
              <a:chExt cx="2655625" cy="706757"/>
            </a:xfrm>
          </p:grpSpPr>
          <p:sp>
            <p:nvSpPr>
              <p:cNvPr id="59" name="Freeform 512"/>
              <p:cNvSpPr/>
              <p:nvPr>
                <p:custDataLst>
                  <p:tags r:id="rId44"/>
                </p:custDataLst>
              </p:nvPr>
            </p:nvSpPr>
            <p:spPr bwMode="auto">
              <a:xfrm>
                <a:off x="8497341" y="2477211"/>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rgbClr val="0066CC"/>
              </a:solidFill>
              <a:ln>
                <a:noFill/>
              </a:ln>
            </p:spPr>
            <p:txBody>
              <a:bodyPr vert="horz" wrap="square" lIns="91440" tIns="45720" rIns="91440" bIns="45720" numCol="1" anchor="t" anchorCtr="0" compatLnSpc="1"/>
              <a:lstStyle/>
              <a:p>
                <a:pPr defTabSz="951230"/>
                <a:endParaRPr lang="zh-CN" altLang="en-US" sz="2000">
                  <a:solidFill>
                    <a:prstClr val="black"/>
                  </a:solidFill>
                  <a:latin typeface="Calibri" panose="020F0502020204030204"/>
                  <a:ea typeface="宋体" panose="02010600030101010101" pitchFamily="2" charset="-122"/>
                </a:endParaRPr>
              </a:p>
            </p:txBody>
          </p:sp>
          <p:sp>
            <p:nvSpPr>
              <p:cNvPr id="60" name="TextBox 72"/>
              <p:cNvSpPr txBox="1"/>
              <p:nvPr>
                <p:custDataLst>
                  <p:tags r:id="rId45"/>
                </p:custDataLst>
              </p:nvPr>
            </p:nvSpPr>
            <p:spPr>
              <a:xfrm>
                <a:off x="8640468" y="2263864"/>
                <a:ext cx="2512498" cy="706757"/>
              </a:xfrm>
              <a:prstGeom prst="rect">
                <a:avLst/>
              </a:prstGeom>
              <a:noFill/>
            </p:spPr>
            <p:txBody>
              <a:bodyPr wrap="square" rtlCol="0">
                <a:spAutoFit/>
              </a:bodyPr>
              <a:lstStyle/>
              <a:p>
                <a:pPr defTabSz="951230"/>
                <a:r>
                  <a:rPr lang="en-US" altLang="zh-CN" sz="2000" dirty="0">
                    <a:solidFill>
                      <a:srgbClr val="0066CC"/>
                    </a:solidFill>
                    <a:latin typeface="微软雅黑" panose="020B0503020204020204" charset="-122"/>
                  </a:rPr>
                  <a:t>Why</a:t>
                </a:r>
                <a:endParaRPr lang="en-US" altLang="zh-CN" sz="2000" dirty="0">
                  <a:solidFill>
                    <a:srgbClr val="0066CC"/>
                  </a:solidFill>
                  <a:latin typeface="微软雅黑" panose="020B0503020204020204" charset="-122"/>
                </a:endParaRPr>
              </a:p>
              <a:p>
                <a:pPr defTabSz="951230"/>
                <a:r>
                  <a:rPr lang="en-US" altLang="zh-CN" sz="2000" dirty="0">
                    <a:solidFill>
                      <a:srgbClr val="0066CC"/>
                    </a:solidFill>
                    <a:latin typeface="微软雅黑" panose="020B0503020204020204" charset="-122"/>
                  </a:rPr>
                  <a:t>Better</a:t>
                </a:r>
                <a:r>
                  <a:rPr lang="zh-CN" altLang="en-US" sz="2000" dirty="0">
                    <a:solidFill>
                      <a:srgbClr val="0066CC"/>
                    </a:solidFill>
                    <a:latin typeface="微软雅黑" panose="020B0503020204020204" charset="-122"/>
                  </a:rPr>
                  <a:t>？</a:t>
                </a:r>
                <a:endParaRPr lang="zh-CN" altLang="en-US" sz="2000" dirty="0">
                  <a:solidFill>
                    <a:srgbClr val="0066CC"/>
                  </a:solidFill>
                  <a:latin typeface="微软雅黑" panose="020B050302020402020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blinds(horizontal)">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horizont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blinds(horizontal)">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真实案例</a:t>
            </a:r>
            <a:endParaRPr lang="zh-CN" altLang="en-US"/>
          </a:p>
        </p:txBody>
      </p:sp>
      <p:sp>
        <p:nvSpPr>
          <p:cNvPr id="3" name="文本框 2"/>
          <p:cNvSpPr txBox="1"/>
          <p:nvPr/>
        </p:nvSpPr>
        <p:spPr>
          <a:xfrm>
            <a:off x="2411095" y="1598295"/>
            <a:ext cx="7369810" cy="521970"/>
          </a:xfrm>
          <a:prstGeom prst="rect">
            <a:avLst/>
          </a:prstGeom>
          <a:noFill/>
        </p:spPr>
        <p:txBody>
          <a:bodyPr wrap="square" rtlCol="0">
            <a:spAutoFit/>
          </a:bodyPr>
          <a:p>
            <a:pPr algn="ctr"/>
            <a:r>
              <a:rPr lang="zh-CN" altLang="en-US" sz="2800"/>
              <a:t>《深圳市建筑废弃物综合利用企业管理办法》</a:t>
            </a:r>
            <a:endParaRPr lang="zh-CN" altLang="en-US" sz="2800"/>
          </a:p>
        </p:txBody>
      </p:sp>
      <p:sp>
        <p:nvSpPr>
          <p:cNvPr id="4" name="文本框 3"/>
          <p:cNvSpPr txBox="1"/>
          <p:nvPr/>
        </p:nvSpPr>
        <p:spPr>
          <a:xfrm>
            <a:off x="930275" y="2614295"/>
            <a:ext cx="9550400" cy="4519295"/>
          </a:xfrm>
          <a:prstGeom prst="rect">
            <a:avLst/>
          </a:prstGeom>
          <a:noFill/>
        </p:spPr>
        <p:txBody>
          <a:bodyPr wrap="square" rtlCol="0">
            <a:noAutofit/>
          </a:bodyPr>
          <a:p>
            <a:r>
              <a:rPr lang="zh-CN" altLang="en-US" sz="2400"/>
              <a:t>经统计，目前我市已取得建筑废弃物消纳备案证明的综合利用的企业已有二十余家，企业数量呈快速增长趋势。</a:t>
            </a:r>
            <a:endParaRPr lang="zh-CN" altLang="en-US" sz="2400"/>
          </a:p>
          <a:p>
            <a:r>
              <a:rPr lang="zh-CN" altLang="en-US" sz="2400"/>
              <a:t>该《办法》指出，建筑废弃物综合利用企业是指以未经加工处理的建筑废弃物为主要原材料，进行一定处置程序，制成成型产品或者可以直接再应用到建设工程项目中的不成型产品的生产企业。</a:t>
            </a:r>
            <a:endParaRPr lang="zh-CN" altLang="en-US" sz="2400"/>
          </a:p>
          <a:p>
            <a:pPr algn="ctr"/>
            <a:endParaRPr lang="zh-CN" altLang="en-US" sz="2800"/>
          </a:p>
          <a:p>
            <a:pPr algn="ctr"/>
            <a:r>
              <a:rPr lang="zh-CN" altLang="en-US" sz="2800"/>
              <a:t>《关于</a:t>
            </a:r>
            <a:r>
              <a:rPr lang="en-US" altLang="zh-CN" sz="2800"/>
              <a:t>“</a:t>
            </a:r>
            <a:r>
              <a:rPr lang="zh-CN" altLang="en-US" sz="2800"/>
              <a:t>十四五</a:t>
            </a:r>
            <a:r>
              <a:rPr lang="en-US" altLang="zh-CN" sz="2800"/>
              <a:t>”</a:t>
            </a:r>
            <a:r>
              <a:rPr lang="zh-CN" altLang="en-US" sz="2800"/>
              <a:t>大宗固体废弃物综合利用的指导意见》</a:t>
            </a:r>
            <a:endParaRPr lang="zh-CN" altLang="en-US" sz="2800"/>
          </a:p>
          <a:p>
            <a:pPr algn="l"/>
            <a:r>
              <a:rPr lang="zh-CN" altLang="en-US" sz="2400"/>
              <a:t>聚焦煤炭、电力、冶金、化工等重点产废行业，围绕国家重大战略实施，建设50个大宗固废综合利用基地和50个工业资源综合利用基地</a:t>
            </a: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 III</a:t>
            </a:r>
            <a:endParaRPr lang="en-US" altLang="zh-CN"/>
          </a:p>
        </p:txBody>
      </p:sp>
      <p:grpSp>
        <p:nvGrpSpPr>
          <p:cNvPr id="77" name="组合 76"/>
          <p:cNvGrpSpPr/>
          <p:nvPr/>
        </p:nvGrpSpPr>
        <p:grpSpPr>
          <a:xfrm rot="0">
            <a:off x="1339215" y="1900555"/>
            <a:ext cx="4687570" cy="604177"/>
            <a:chOff x="8641357" y="2133650"/>
            <a:chExt cx="3324644" cy="729669"/>
          </a:xfrm>
        </p:grpSpPr>
        <p:sp>
          <p:nvSpPr>
            <p:cNvPr id="78" name="TextBox 77"/>
            <p:cNvSpPr txBox="1"/>
            <p:nvPr>
              <p:custDataLst>
                <p:tags r:id="rId1"/>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79" name="Freeform 512"/>
            <p:cNvSpPr/>
            <p:nvPr>
              <p:custDataLst>
                <p:tags r:id="rId2"/>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80" name="TextBox 79"/>
            <p:cNvSpPr txBox="1"/>
            <p:nvPr>
              <p:custDataLst>
                <p:tags r:id="rId3"/>
              </p:custDataLst>
            </p:nvPr>
          </p:nvSpPr>
          <p:spPr>
            <a:xfrm>
              <a:off x="8713867" y="2133650"/>
              <a:ext cx="3252134" cy="444799"/>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lang="zh-CN" altLang="en-US">
                  <a:sym typeface="+mn-ea"/>
                </a:rPr>
                <a:t>从民众处解决塑料瓶、易拉罐等</a:t>
              </a:r>
              <a:r>
                <a:rPr lang="en-US" altLang="zh-CN">
                  <a:sym typeface="+mn-ea"/>
                </a:rPr>
                <a:t>“</a:t>
              </a:r>
              <a:r>
                <a:rPr lang="zh-CN" altLang="en-US">
                  <a:sym typeface="+mn-ea"/>
                </a:rPr>
                <a:t>轻型废物</a:t>
              </a:r>
              <a:r>
                <a:rPr lang="en-US" altLang="zh-CN">
                  <a:sym typeface="+mn-ea"/>
                </a:rPr>
                <a:t>”</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7" name="组合 6"/>
          <p:cNvGrpSpPr/>
          <p:nvPr/>
        </p:nvGrpSpPr>
        <p:grpSpPr>
          <a:xfrm rot="0">
            <a:off x="1339215" y="4785360"/>
            <a:ext cx="5110481" cy="1753235"/>
            <a:chOff x="8641357" y="1564614"/>
            <a:chExt cx="3624592" cy="2117395"/>
          </a:xfrm>
        </p:grpSpPr>
        <p:sp>
          <p:nvSpPr>
            <p:cNvPr id="8" name="TextBox 77"/>
            <p:cNvSpPr txBox="1"/>
            <p:nvPr>
              <p:custDataLst>
                <p:tags r:id="rId4"/>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9" name="Freeform 512"/>
            <p:cNvSpPr/>
            <p:nvPr>
              <p:custDataLst>
                <p:tags r:id="rId5"/>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0" name="TextBox 79"/>
            <p:cNvSpPr txBox="1"/>
            <p:nvPr>
              <p:custDataLst>
                <p:tags r:id="rId6"/>
              </p:custDataLst>
            </p:nvPr>
          </p:nvSpPr>
          <p:spPr>
            <a:xfrm>
              <a:off x="9013815" y="1564614"/>
              <a:ext cx="3252134" cy="2117395"/>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endParaRPr lang="zh-CN" altLang="en-US">
                <a:sym typeface="+mn-ea"/>
              </a:endParaRPr>
            </a:p>
            <a:p>
              <a:pPr marL="0" marR="0" lvl="0" indent="0" defTabSz="951230" eaLnBrk="1" fontAlgn="auto" latinLnBrk="0" hangingPunct="1">
                <a:lnSpc>
                  <a:spcPct val="100000"/>
                </a:lnSpc>
                <a:spcBef>
                  <a:spcPts val="0"/>
                </a:spcBef>
                <a:spcAft>
                  <a:spcPts val="0"/>
                </a:spcAft>
                <a:buClrTx/>
                <a:buSzTx/>
                <a:buFontTx/>
                <a:buNone/>
                <a:defRPr/>
              </a:pPr>
              <a:r>
                <a:rPr lang="zh-CN" altLang="en-US">
                  <a:sym typeface="+mn-ea"/>
                </a:rPr>
                <a:t>建立政府支持的回收站</a:t>
              </a:r>
              <a:endParaRPr lang="zh-CN" altLang="en-US"/>
            </a:p>
            <a:p>
              <a:pPr marL="0" marR="0" lvl="0" indent="0" defTabSz="951230" eaLnBrk="1" fontAlgn="auto" latinLnBrk="0" hangingPunct="1">
                <a:lnSpc>
                  <a:spcPct val="100000"/>
                </a:lnSpc>
                <a:spcBef>
                  <a:spcPts val="0"/>
                </a:spcBef>
                <a:spcAft>
                  <a:spcPts val="0"/>
                </a:spcAft>
                <a:buClrTx/>
                <a:buSzTx/>
                <a:buFontTx/>
                <a:buNone/>
                <a:defRPr/>
              </a:pPr>
              <a:endParaRPr lang="en-US" altLang="zh-CN"/>
            </a:p>
            <a:p>
              <a:pPr marL="0" marR="0" lvl="0" indent="0" defTabSz="951230" eaLnBrk="1" fontAlgn="auto" latinLnBrk="0" hangingPunct="1">
                <a:lnSpc>
                  <a:spcPct val="100000"/>
                </a:lnSpc>
                <a:spcBef>
                  <a:spcPts val="0"/>
                </a:spcBef>
                <a:spcAft>
                  <a:spcPts val="0"/>
                </a:spcAft>
                <a:buClrTx/>
                <a:buSzTx/>
                <a:buFontTx/>
                <a:buNone/>
                <a:defRPr/>
              </a:pPr>
              <a:r>
                <a:rPr lang="en-US" altLang="zh-CN">
                  <a:sym typeface="+mn-ea"/>
                </a:rPr>
                <a:t>For fun: </a:t>
              </a:r>
              <a:r>
                <a:rPr lang="zh-CN" altLang="en-US">
                  <a:sym typeface="+mn-ea"/>
                </a:rPr>
                <a:t>抽奖</a:t>
              </a:r>
              <a:r>
                <a:rPr lang="en-US" altLang="zh-CN">
                  <a:sym typeface="+mn-ea"/>
                </a:rPr>
                <a:t>:</a:t>
              </a:r>
              <a:r>
                <a:rPr lang="zh-CN" altLang="en-US">
                  <a:sym typeface="+mn-ea"/>
                </a:rPr>
                <a:t>废品翻倍机会（通过加权调节成本）（高于市场价的</a:t>
              </a:r>
              <a:r>
                <a:rPr lang="zh-CN" altLang="en-US">
                  <a:sym typeface="+mn-ea"/>
                </a:rPr>
                <a:t>回收价格）</a:t>
              </a:r>
              <a:endParaRPr lang="zh-CN" altLang="en-US"/>
            </a:p>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grpSp>
        <p:nvGrpSpPr>
          <p:cNvPr id="12" name="组合 11"/>
          <p:cNvGrpSpPr/>
          <p:nvPr/>
        </p:nvGrpSpPr>
        <p:grpSpPr>
          <a:xfrm rot="0">
            <a:off x="1339215" y="2412365"/>
            <a:ext cx="4724401" cy="2306955"/>
            <a:chOff x="8641357" y="1614463"/>
            <a:chExt cx="3350766" cy="2786126"/>
          </a:xfrm>
        </p:grpSpPr>
        <p:sp>
          <p:nvSpPr>
            <p:cNvPr id="13" name="TextBox 77"/>
            <p:cNvSpPr txBox="1"/>
            <p:nvPr>
              <p:custDataLst>
                <p:tags r:id="rId7"/>
              </p:custDataLst>
            </p:nvPr>
          </p:nvSpPr>
          <p:spPr>
            <a:xfrm>
              <a:off x="8697503" y="2515974"/>
              <a:ext cx="1629888" cy="34734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14" name="Freeform 512"/>
            <p:cNvSpPr/>
            <p:nvPr>
              <p:custDataLst>
                <p:tags r:id="rId8"/>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15" name="TextBox 79"/>
            <p:cNvSpPr txBox="1"/>
            <p:nvPr>
              <p:custDataLst>
                <p:tags r:id="rId9"/>
              </p:custDataLst>
            </p:nvPr>
          </p:nvSpPr>
          <p:spPr>
            <a:xfrm>
              <a:off x="8739989" y="1614463"/>
              <a:ext cx="3252134" cy="2786126"/>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lang="zh-CN" altLang="en-US">
                  <a:sym typeface="+mn-ea"/>
                </a:rPr>
                <a:t>借鉴浙江的</a:t>
              </a:r>
              <a:r>
                <a:rPr lang="en-US" altLang="zh-CN">
                  <a:sym typeface="+mn-ea"/>
                </a:rPr>
                <a:t>“</a:t>
              </a:r>
              <a:r>
                <a:rPr lang="zh-CN" altLang="en-US">
                  <a:sym typeface="+mn-ea"/>
                </a:rPr>
                <a:t>蓝色循环</a:t>
              </a:r>
              <a:r>
                <a:rPr lang="en-US" altLang="zh-CN">
                  <a:sym typeface="+mn-ea"/>
                </a:rPr>
                <a:t>”</a:t>
              </a:r>
              <a:r>
                <a:rPr lang="zh-CN" altLang="en-US">
                  <a:sym typeface="+mn-ea"/>
                </a:rPr>
                <a:t>模式</a:t>
              </a:r>
              <a:endParaRPr lang="zh-CN" altLang="en-US">
                <a:sym typeface="+mn-ea"/>
              </a:endParaRPr>
            </a:p>
            <a:p>
              <a:pPr marL="0" marR="0" lvl="0" indent="0" defTabSz="95123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rPr>
                <a:t>“蓝色循环”于2020年开始在浙江探索，目前已经在台州、舟山、宁波等浙江沿海城市建立“海洋云仓”“小蓝之家”等一线海洋废弃物收集点位80个，覆盖10000多艘海洋渔船、商船和部分海岸线，运行以来已回收海洋废弃物10000多吨，其中塑料废弃物超2200吨。</a:t>
              </a: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panose="020B0503020204020204" charset="-122"/>
              </a:endParaRPr>
            </a:p>
          </p:txBody>
        </p:sp>
      </p:grpSp>
      <p:sp>
        <p:nvSpPr>
          <p:cNvPr id="30" name="椭圆 29"/>
          <p:cNvSpPr/>
          <p:nvPr>
            <p:custDataLst>
              <p:tags r:id="rId10"/>
            </p:custDataLst>
          </p:nvPr>
        </p:nvSpPr>
        <p:spPr>
          <a:xfrm>
            <a:off x="6220083" y="3395370"/>
            <a:ext cx="1152128" cy="1152128"/>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2" name="椭圆 31"/>
          <p:cNvSpPr/>
          <p:nvPr>
            <p:custDataLst>
              <p:tags r:id="rId11"/>
            </p:custDataLst>
          </p:nvPr>
        </p:nvSpPr>
        <p:spPr>
          <a:xfrm>
            <a:off x="7588250" y="1883410"/>
            <a:ext cx="3528695" cy="3528695"/>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4" name="椭圆 33"/>
          <p:cNvSpPr/>
          <p:nvPr>
            <p:custDataLst>
              <p:tags r:id="rId12"/>
            </p:custDataLst>
          </p:nvPr>
        </p:nvSpPr>
        <p:spPr>
          <a:xfrm>
            <a:off x="6724143" y="989534"/>
            <a:ext cx="1773771" cy="1773771"/>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7" name="椭圆 46"/>
          <p:cNvSpPr/>
          <p:nvPr>
            <p:custDataLst>
              <p:tags r:id="rId13"/>
            </p:custDataLst>
          </p:nvPr>
        </p:nvSpPr>
        <p:spPr>
          <a:xfrm>
            <a:off x="10828595" y="4837004"/>
            <a:ext cx="720080" cy="720080"/>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pic>
        <p:nvPicPr>
          <p:cNvPr id="100" name="图片 99"/>
          <p:cNvPicPr/>
          <p:nvPr/>
        </p:nvPicPr>
        <p:blipFill>
          <a:blip r:embed="rId14">
            <a:clrChange>
              <a:clrFrom>
                <a:srgbClr val="F6F6F6">
                  <a:alpha val="100000"/>
                </a:srgbClr>
              </a:clrFrom>
              <a:clrTo>
                <a:srgbClr val="F6F6F6">
                  <a:alpha val="100000"/>
                  <a:alpha val="0"/>
                </a:srgbClr>
              </a:clrTo>
            </a:clrChange>
            <a:lum bright="36000"/>
          </a:blip>
          <a:stretch>
            <a:fillRect/>
          </a:stretch>
        </p:blipFill>
        <p:spPr>
          <a:xfrm>
            <a:off x="8307705" y="2719070"/>
            <a:ext cx="2089785" cy="2000250"/>
          </a:xfrm>
          <a:prstGeom prst="rect">
            <a:avLst/>
          </a:prstGeom>
          <a:noFill/>
          <a:ln w="9525">
            <a:noFill/>
          </a:ln>
        </p:spPr>
      </p:pic>
      <p:pic>
        <p:nvPicPr>
          <p:cNvPr id="3" name="图片 2"/>
          <p:cNvPicPr>
            <a:picLocks noChangeAspect="1"/>
          </p:cNvPicPr>
          <p:nvPr/>
        </p:nvPicPr>
        <p:blipFill>
          <a:blip r:embed="rId15"/>
          <a:stretch>
            <a:fillRect/>
          </a:stretch>
        </p:blipFill>
        <p:spPr>
          <a:xfrm>
            <a:off x="6219825" y="2172970"/>
            <a:ext cx="5694045" cy="3225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58060" y="3044825"/>
            <a:ext cx="7675880" cy="1106805"/>
          </a:xfrm>
          <a:prstGeom prst="rect">
            <a:avLst/>
          </a:prstGeom>
          <a:noFill/>
        </p:spPr>
        <p:txBody>
          <a:bodyPr wrap="square" rtlCol="0">
            <a:spAutoFit/>
          </a:bodyPr>
          <a:p>
            <a:pPr algn="ctr"/>
            <a:r>
              <a:rPr lang="en-US" altLang="zh-CN" sz="6600">
                <a:solidFill>
                  <a:schemeClr val="bg1"/>
                </a:solidFill>
              </a:rPr>
              <a:t>THANK YOU!</a:t>
            </a:r>
            <a:endParaRPr lang="en-US" altLang="zh-CN" sz="66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痛点选择</a:t>
            </a:r>
            <a:r>
              <a:rPr lang="en-US" altLang="zh-CN"/>
              <a:t>——</a:t>
            </a:r>
            <a:r>
              <a:rPr lang="zh-CN" altLang="en-US"/>
              <a:t>聚焦工业生产</a:t>
            </a:r>
            <a:endParaRPr lang="zh-CN" altLang="en-US"/>
          </a:p>
        </p:txBody>
      </p:sp>
      <p:sp>
        <p:nvSpPr>
          <p:cNvPr id="36" name="TextBox 35"/>
          <p:cNvSpPr txBox="1"/>
          <p:nvPr>
            <p:custDataLst>
              <p:tags r:id="rId1"/>
            </p:custDataLst>
          </p:nvPr>
        </p:nvSpPr>
        <p:spPr>
          <a:xfrm>
            <a:off x="1949698" y="5387458"/>
            <a:ext cx="2664296" cy="553085"/>
          </a:xfrm>
          <a:prstGeom prst="rect">
            <a:avLst/>
          </a:prstGeom>
          <a:noFill/>
        </p:spPr>
        <p:txBody>
          <a:bodyPr wrap="square" rtlCol="0">
            <a:spAutoFit/>
          </a:bodyPr>
          <a:lstStyle>
            <a:defPPr>
              <a:defRPr lang="zh-CN"/>
            </a:defPPr>
            <a:lvl1pPr>
              <a:defRPr sz="2400">
                <a:solidFill>
                  <a:schemeClr val="bg1"/>
                </a:solidFill>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50000"/>
              </a:lnSpc>
              <a:spcBef>
                <a:spcPts val="0"/>
              </a:spcBef>
              <a:spcAft>
                <a:spcPts val="0"/>
              </a:spcAft>
              <a:buClrTx/>
              <a:buSzTx/>
              <a:buFontTx/>
              <a:buNone/>
              <a:defRPr/>
            </a:pPr>
            <a:r>
              <a:rPr kumimoji="0" lang="zh-CN" sz="20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工业相关的污染</a:t>
            </a:r>
            <a:endParaRPr kumimoji="0" lang="zh-CN" sz="20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8" name="组合 24"/>
          <p:cNvGrpSpPr/>
          <p:nvPr/>
        </p:nvGrpSpPr>
        <p:grpSpPr bwMode="auto">
          <a:xfrm>
            <a:off x="2143829" y="2546044"/>
            <a:ext cx="2518237" cy="2520280"/>
            <a:chOff x="2848131" y="1860029"/>
            <a:chExt cx="3807502" cy="3807502"/>
          </a:xfrm>
        </p:grpSpPr>
        <p:sp>
          <p:nvSpPr>
            <p:cNvPr id="39" name="椭圆 38"/>
            <p:cNvSpPr/>
            <p:nvPr>
              <p:custDataLst>
                <p:tags r:id="rId2"/>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 name="椭圆 2"/>
            <p:cNvSpPr/>
            <p:nvPr>
              <p:custDataLst>
                <p:tags r:id="rId3"/>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4" name="组合 3"/>
          <p:cNvGrpSpPr/>
          <p:nvPr/>
        </p:nvGrpSpPr>
        <p:grpSpPr>
          <a:xfrm>
            <a:off x="2080912" y="2959800"/>
            <a:ext cx="2605090" cy="1753235"/>
            <a:chOff x="1715787" y="2149536"/>
            <a:chExt cx="2605090" cy="1753235"/>
          </a:xfrm>
        </p:grpSpPr>
        <p:sp>
          <p:nvSpPr>
            <p:cNvPr id="5" name="文本框 29"/>
            <p:cNvSpPr txBox="1">
              <a:spLocks noChangeArrowheads="1"/>
            </p:cNvSpPr>
            <p:nvPr>
              <p:custDataLst>
                <p:tags r:id="rId4"/>
              </p:custDataLst>
            </p:nvPr>
          </p:nvSpPr>
          <p:spPr bwMode="auto">
            <a:xfrm>
              <a:off x="2269032" y="2149536"/>
              <a:ext cx="155448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51230"/>
              <a:r>
                <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过度</a:t>
              </a:r>
              <a:endPar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ctr" defTabSz="951230"/>
              <a:r>
                <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排放</a:t>
              </a:r>
              <a:endPar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sp>
          <p:nvSpPr>
            <p:cNvPr id="6" name="文本框 33"/>
            <p:cNvSpPr txBox="1"/>
            <p:nvPr>
              <p:custDataLst>
                <p:tags r:id="rId5"/>
              </p:custDataLst>
            </p:nvPr>
          </p:nvSpPr>
          <p:spPr>
            <a:xfrm>
              <a:off x="1715787" y="3158359"/>
              <a:ext cx="2605090" cy="491490"/>
            </a:xfrm>
            <a:prstGeom prst="rect">
              <a:avLst/>
            </a:prstGeom>
            <a:noFill/>
          </p:spPr>
          <p:txBody>
            <a:bodyPr wrap="square" rtlCol="0">
              <a:spAutoFit/>
            </a:bodyPr>
            <a:lstStyle/>
            <a:p>
              <a:pPr algn="ctr" defTabSz="951230"/>
              <a:endParaRPr lang="zh-CN" altLang="en-US" sz="2600" dirty="0">
                <a:solidFill>
                  <a:srgbClr val="0066CC"/>
                </a:solidFill>
                <a:latin typeface="微软雅黑" panose="020B0503020204020204" charset="-122"/>
              </a:endParaRPr>
            </a:p>
          </p:txBody>
        </p:sp>
      </p:grpSp>
      <p:sp>
        <p:nvSpPr>
          <p:cNvPr id="21" name="椭圆 20"/>
          <p:cNvSpPr/>
          <p:nvPr>
            <p:custDataLst>
              <p:tags r:id="rId6"/>
            </p:custDataLst>
          </p:nvPr>
        </p:nvSpPr>
        <p:spPr>
          <a:xfrm>
            <a:off x="1134411" y="4546161"/>
            <a:ext cx="815291" cy="815291"/>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23" name="组合 22"/>
          <p:cNvGrpSpPr/>
          <p:nvPr/>
        </p:nvGrpSpPr>
        <p:grpSpPr>
          <a:xfrm>
            <a:off x="3913557" y="1352595"/>
            <a:ext cx="3993576" cy="779318"/>
            <a:chOff x="2078615" y="1943100"/>
            <a:chExt cx="3993576" cy="779318"/>
          </a:xfrm>
        </p:grpSpPr>
        <p:sp>
          <p:nvSpPr>
            <p:cNvPr id="24" name="任意多边形 23"/>
            <p:cNvSpPr/>
            <p:nvPr>
              <p:custDataLst>
                <p:tags r:id="rId7"/>
              </p:custDataLst>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8100000" scaled="1"/>
              <a:tileRect/>
            </a:gradFill>
            <a:ln w="25400" cap="flat" cmpd="sng" algn="ctr">
              <a:noFill/>
              <a:prstDash val="solid"/>
            </a:ln>
            <a:effectLst>
              <a:outerShdw blurRad="127000" dist="63500" dir="8100000" algn="tr"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任意多边形 24"/>
            <p:cNvSpPr/>
            <p:nvPr>
              <p:custDataLst>
                <p:tags r:id="rId8"/>
              </p:custDataLst>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18900000" scaled="1"/>
              <a:tileRect/>
            </a:gradFill>
            <a:ln w="25400" cap="flat" cmpd="sng" algn="ctr">
              <a:noFill/>
              <a:prstDash val="solid"/>
            </a:ln>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sp>
        <p:nvSpPr>
          <p:cNvPr id="26" name="文本框 32"/>
          <p:cNvSpPr txBox="1"/>
          <p:nvPr>
            <p:custDataLst>
              <p:tags r:id="rId9"/>
            </p:custDataLst>
          </p:nvPr>
        </p:nvSpPr>
        <p:spPr>
          <a:xfrm>
            <a:off x="4140200" y="1504950"/>
            <a:ext cx="3538855" cy="521970"/>
          </a:xfrm>
          <a:prstGeom prst="rect">
            <a:avLst/>
          </a:prstGeom>
          <a:noFill/>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可持续消费与生产</a:t>
            </a:r>
            <a:endParaRPr kumimoji="0" lang="zh-CN" altLang="en-US" sz="28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7" name="文本框 6"/>
          <p:cNvSpPr txBox="1"/>
          <p:nvPr/>
        </p:nvSpPr>
        <p:spPr>
          <a:xfrm>
            <a:off x="6168390" y="2442210"/>
            <a:ext cx="5825490" cy="3415030"/>
          </a:xfrm>
          <a:prstGeom prst="rect">
            <a:avLst/>
          </a:prstGeom>
          <a:noFill/>
        </p:spPr>
        <p:txBody>
          <a:bodyPr wrap="square" rtlCol="0" anchor="t">
            <a:spAutoFit/>
          </a:bodyPr>
          <a:p>
            <a:pPr marL="0" marR="0" lvl="0" indent="0" algn="l" defTabSz="951230" eaLnBrk="1" fontAlgn="auto" latinLnBrk="0" hangingPunct="1">
              <a:lnSpc>
                <a:spcPct val="150000"/>
              </a:lnSpc>
              <a:spcBef>
                <a:spcPts val="0"/>
              </a:spcBef>
              <a:spcAft>
                <a:spcPts val="0"/>
              </a:spcAft>
              <a:buClrTx/>
              <a:buSzTx/>
              <a:buFontTx/>
              <a:buNone/>
              <a:defRPr/>
            </a:pPr>
            <a:r>
              <a:rPr lang="en-US" altLang="zh-CN"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12.4</a:t>
            </a: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r>
              <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到2020年，根据商定的国际框架，实现</a:t>
            </a: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r>
              <a:rPr lang="en-US" altLang="zh-CN"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1.</a:t>
            </a:r>
            <a:r>
              <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化学品和所有废物在整个存在周期的无害环境管理，</a:t>
            </a: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r>
              <a:rPr lang="en-US" altLang="zh-CN"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2.</a:t>
            </a:r>
            <a:r>
              <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并大幅减少它们排入大气以及渗漏到水和土壤的机率，</a:t>
            </a: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a:p>
            <a:pPr marL="0" marR="0" lvl="0" indent="0" algn="l" defTabSz="951230" eaLnBrk="1" fontAlgn="auto" latinLnBrk="0" hangingPunct="1">
              <a:lnSpc>
                <a:spcPct val="150000"/>
              </a:lnSpc>
              <a:spcBef>
                <a:spcPts val="0"/>
              </a:spcBef>
              <a:spcAft>
                <a:spcPts val="0"/>
              </a:spcAft>
              <a:buClrTx/>
              <a:buSzTx/>
              <a:buFontTx/>
              <a:buNone/>
              <a:defRPr/>
            </a:pPr>
            <a:r>
              <a:rPr lang="en-US" altLang="zh-CN"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3.</a:t>
            </a:r>
            <a:r>
              <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rPr>
              <a:t>尽可能降低它们对人类健康和环境造成的负面影响。</a:t>
            </a:r>
            <a:endParaRPr lang="zh-CN" altLang="en-US"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痛点选择</a:t>
            </a:r>
            <a:r>
              <a:rPr lang="en-US" altLang="zh-CN"/>
              <a:t>——</a:t>
            </a:r>
            <a:r>
              <a:rPr lang="zh-CN" altLang="en-US"/>
              <a:t>聚焦工业生产</a:t>
            </a:r>
            <a:endParaRPr lang="zh-CN" altLang="en-US"/>
          </a:p>
        </p:txBody>
      </p:sp>
      <p:sp>
        <p:nvSpPr>
          <p:cNvPr id="37" name="TextBox 36"/>
          <p:cNvSpPr txBox="1"/>
          <p:nvPr>
            <p:custDataLst>
              <p:tags r:id="rId1"/>
            </p:custDataLst>
          </p:nvPr>
        </p:nvSpPr>
        <p:spPr>
          <a:xfrm>
            <a:off x="6918250" y="5387458"/>
            <a:ext cx="2664296" cy="553085"/>
          </a:xfrm>
          <a:prstGeom prst="rect">
            <a:avLst/>
          </a:prstGeom>
          <a:noFill/>
        </p:spPr>
        <p:txBody>
          <a:bodyPr wrap="square" rtlCol="0">
            <a:spAutoFit/>
          </a:bodyPr>
          <a:lstStyle>
            <a:defPPr>
              <a:defRPr lang="zh-CN"/>
            </a:defPPr>
            <a:lvl1pPr>
              <a:defRPr sz="2400">
                <a:solidFill>
                  <a:schemeClr val="bg1"/>
                </a:solidFill>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5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工业相关的废物</a:t>
            </a:r>
            <a:endParaRPr kumimoji="0" lang="zh-CN" altLang="en-US" sz="20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14" name="组合 24"/>
          <p:cNvGrpSpPr/>
          <p:nvPr/>
        </p:nvGrpSpPr>
        <p:grpSpPr bwMode="auto">
          <a:xfrm>
            <a:off x="7112382" y="2546044"/>
            <a:ext cx="2518237" cy="2520280"/>
            <a:chOff x="2848131" y="1860029"/>
            <a:chExt cx="3807502" cy="3807502"/>
          </a:xfrm>
        </p:grpSpPr>
        <p:sp>
          <p:nvSpPr>
            <p:cNvPr id="15" name="椭圆 14"/>
            <p:cNvSpPr/>
            <p:nvPr>
              <p:custDataLst>
                <p:tags r:id="rId2"/>
              </p:custDataLst>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25400" cap="flat" cmpd="sng" algn="ctr">
              <a:noFill/>
              <a:prstDash val="solid"/>
            </a:ln>
            <a:effectLst>
              <a:outerShdw blurRad="279400" dist="254000" dir="8100000" algn="tr" rotWithShape="0">
                <a:prstClr val="black">
                  <a:alpha val="40000"/>
                </a:prstClr>
              </a:outerShdw>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椭圆 15"/>
            <p:cNvSpPr/>
            <p:nvPr>
              <p:custDataLst>
                <p:tags r:id="rId3"/>
              </p:custDataLst>
            </p:nvPr>
          </p:nvSpPr>
          <p:spPr>
            <a:xfrm>
              <a:off x="2937682" y="1968815"/>
              <a:ext cx="3628400" cy="3628544"/>
            </a:xfrm>
            <a:prstGeom prst="ellipse">
              <a:avLst/>
            </a:prstGeom>
            <a:gradFill flip="none" rotWithShape="1">
              <a:gsLst>
                <a:gs pos="0">
                  <a:sysClr val="window" lastClr="FFFFFF"/>
                </a:gs>
                <a:gs pos="100000">
                  <a:srgbClr val="DDDEDD"/>
                </a:gs>
              </a:gsLst>
              <a:lin ang="18900000" scaled="1"/>
              <a:tileRect/>
            </a:gradFill>
            <a:ln w="25400" cap="flat" cmpd="sng" algn="ctr">
              <a:noFill/>
              <a:prstDash val="solid"/>
            </a:ln>
            <a:effectLst/>
          </p:spPr>
          <p:txBody>
            <a:bodyPr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a:off x="6977075" y="2959800"/>
            <a:ext cx="2605090" cy="1753235"/>
            <a:chOff x="6684339" y="2149536"/>
            <a:chExt cx="2605090" cy="1753235"/>
          </a:xfrm>
        </p:grpSpPr>
        <p:sp>
          <p:nvSpPr>
            <p:cNvPr id="18" name="文本框 29"/>
            <p:cNvSpPr txBox="1">
              <a:spLocks noChangeArrowheads="1"/>
            </p:cNvSpPr>
            <p:nvPr>
              <p:custDataLst>
                <p:tags r:id="rId4"/>
              </p:custDataLst>
            </p:nvPr>
          </p:nvSpPr>
          <p:spPr bwMode="auto">
            <a:xfrm>
              <a:off x="7320769" y="2149536"/>
              <a:ext cx="155448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51230"/>
              <a:r>
                <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低效</a:t>
              </a:r>
              <a:endPar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ctr" defTabSz="951230"/>
              <a:r>
                <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利用</a:t>
              </a:r>
              <a:endParaRPr lang="zh-CN" altLang="en-US" sz="5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sp>
          <p:nvSpPr>
            <p:cNvPr id="19" name="文本框 33"/>
            <p:cNvSpPr txBox="1"/>
            <p:nvPr>
              <p:custDataLst>
                <p:tags r:id="rId5"/>
              </p:custDataLst>
            </p:nvPr>
          </p:nvSpPr>
          <p:spPr>
            <a:xfrm>
              <a:off x="6684339" y="3092319"/>
              <a:ext cx="2605090" cy="491490"/>
            </a:xfrm>
            <a:prstGeom prst="rect">
              <a:avLst/>
            </a:prstGeom>
            <a:noFill/>
          </p:spPr>
          <p:txBody>
            <a:bodyPr wrap="square" rtlCol="0">
              <a:spAutoFit/>
            </a:bodyPr>
            <a:lstStyle/>
            <a:p>
              <a:pPr algn="ctr" defTabSz="951230"/>
              <a:endParaRPr lang="zh-CN" altLang="en-US" sz="2600" dirty="0">
                <a:solidFill>
                  <a:srgbClr val="0066CC"/>
                </a:solidFill>
                <a:latin typeface="微软雅黑" panose="020B0503020204020204" charset="-122"/>
              </a:endParaRPr>
            </a:p>
          </p:txBody>
        </p:sp>
      </p:grpSp>
      <p:sp>
        <p:nvSpPr>
          <p:cNvPr id="22" name="椭圆 21"/>
          <p:cNvSpPr/>
          <p:nvPr>
            <p:custDataLst>
              <p:tags r:id="rId6"/>
            </p:custDataLst>
          </p:nvPr>
        </p:nvSpPr>
        <p:spPr>
          <a:xfrm>
            <a:off x="9449040" y="3722339"/>
            <a:ext cx="815291" cy="815291"/>
          </a:xfrm>
          <a:prstGeom prst="ellipse">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23" name="组合 22"/>
          <p:cNvGrpSpPr/>
          <p:nvPr/>
        </p:nvGrpSpPr>
        <p:grpSpPr>
          <a:xfrm>
            <a:off x="3913557" y="1352595"/>
            <a:ext cx="3993576" cy="779318"/>
            <a:chOff x="2078615" y="1943100"/>
            <a:chExt cx="3993576" cy="779318"/>
          </a:xfrm>
        </p:grpSpPr>
        <p:sp>
          <p:nvSpPr>
            <p:cNvPr id="24" name="任意多边形 23"/>
            <p:cNvSpPr/>
            <p:nvPr>
              <p:custDataLst>
                <p:tags r:id="rId7"/>
              </p:custDataLst>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8100000" scaled="1"/>
              <a:tileRect/>
            </a:gradFill>
            <a:ln w="25400" cap="flat" cmpd="sng" algn="ctr">
              <a:noFill/>
              <a:prstDash val="solid"/>
            </a:ln>
            <a:effectLst>
              <a:outerShdw blurRad="127000" dist="63500" dir="8100000" algn="tr"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5" name="任意多边形 24"/>
            <p:cNvSpPr/>
            <p:nvPr>
              <p:custDataLst>
                <p:tags r:id="rId8"/>
              </p:custDataLst>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18900000" scaled="1"/>
              <a:tileRect/>
            </a:gradFill>
            <a:ln w="25400" cap="flat" cmpd="sng" algn="ctr">
              <a:noFill/>
              <a:prstDash val="solid"/>
            </a:ln>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sp>
        <p:nvSpPr>
          <p:cNvPr id="26" name="文本框 32"/>
          <p:cNvSpPr txBox="1"/>
          <p:nvPr>
            <p:custDataLst>
              <p:tags r:id="rId9"/>
            </p:custDataLst>
          </p:nvPr>
        </p:nvSpPr>
        <p:spPr>
          <a:xfrm>
            <a:off x="4140200" y="1504950"/>
            <a:ext cx="3538855" cy="521970"/>
          </a:xfrm>
          <a:prstGeom prst="rect">
            <a:avLst/>
          </a:prstGeom>
          <a:noFill/>
        </p:spPr>
        <p:txBody>
          <a:bodyPr wrap="square" rtlCol="0">
            <a:sp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可持续消费与生产</a:t>
            </a:r>
            <a:endParaRPr kumimoji="0" lang="zh-CN" altLang="en-US" sz="2800" b="0" i="0" u="none" strike="noStrike" kern="0" cap="none" spc="0" normalizeH="0" baseline="0" noProof="0" dirty="0">
              <a:ln>
                <a:noFill/>
              </a:ln>
              <a:solidFill>
                <a:srgbClr val="0066CC"/>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100" name="文本框 99"/>
          <p:cNvSpPr txBox="1"/>
          <p:nvPr/>
        </p:nvSpPr>
        <p:spPr>
          <a:xfrm>
            <a:off x="808990" y="2717800"/>
            <a:ext cx="3898900" cy="2861310"/>
          </a:xfrm>
          <a:prstGeom prst="rect">
            <a:avLst/>
          </a:prstGeom>
          <a:noFill/>
          <a:ln w="9525">
            <a:noFill/>
          </a:ln>
        </p:spPr>
        <p:txBody>
          <a:bodyPr wrap="square">
            <a:spAutoFit/>
          </a:bodyPr>
          <a:p>
            <a:pPr algn="l" defTabSz="951230">
              <a:lnSpc>
                <a:spcPct val="150000"/>
              </a:lnSpc>
              <a:spcBef>
                <a:spcPts val="0"/>
              </a:spcBef>
              <a:spcAft>
                <a:spcPts val="0"/>
              </a:spcAft>
              <a:buClrTx/>
              <a:buSzTx/>
              <a:buNone/>
              <a:defRPr/>
            </a:pPr>
            <a:r>
              <a:rPr lang="en-US" altLang="zh-CN" sz="240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12.5</a:t>
            </a:r>
            <a:r>
              <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 到2030年，通过</a:t>
            </a:r>
            <a:endPar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l" defTabSz="951230">
              <a:lnSpc>
                <a:spcPct val="150000"/>
              </a:lnSpc>
              <a:spcBef>
                <a:spcPts val="0"/>
              </a:spcBef>
              <a:spcAft>
                <a:spcPts val="0"/>
              </a:spcAft>
              <a:buClrTx/>
              <a:buSzTx/>
              <a:buNone/>
              <a:defRPr/>
            </a:pPr>
            <a:endPar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l" defTabSz="951230">
              <a:lnSpc>
                <a:spcPct val="150000"/>
              </a:lnSpc>
              <a:spcBef>
                <a:spcPts val="0"/>
              </a:spcBef>
              <a:spcAft>
                <a:spcPts val="0"/>
              </a:spcAft>
              <a:buClrTx/>
              <a:buSzTx/>
              <a:buNone/>
              <a:defRPr/>
            </a:pPr>
            <a:r>
              <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预防、减排、回收和再利用，</a:t>
            </a:r>
            <a:endPar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l" defTabSz="951230">
              <a:lnSpc>
                <a:spcPct val="150000"/>
              </a:lnSpc>
              <a:spcBef>
                <a:spcPts val="0"/>
              </a:spcBef>
              <a:spcAft>
                <a:spcPts val="0"/>
              </a:spcAft>
              <a:buClrTx/>
              <a:buSzTx/>
              <a:buNone/>
              <a:defRPr/>
            </a:pPr>
            <a:endPar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a:p>
            <a:pPr algn="l" defTabSz="951230">
              <a:lnSpc>
                <a:spcPct val="150000"/>
              </a:lnSpc>
              <a:spcBef>
                <a:spcPts val="0"/>
              </a:spcBef>
              <a:spcAft>
                <a:spcPts val="0"/>
              </a:spcAft>
              <a:buClrTx/>
              <a:buSzTx/>
              <a:buNone/>
              <a:defRPr/>
            </a:pPr>
            <a:r>
              <a:rPr lang="en-US"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大幅减少废物的产生</a:t>
            </a:r>
            <a:r>
              <a:rPr lang="zh-CN"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rPr>
              <a:t>。</a:t>
            </a:r>
            <a:endParaRPr lang="zh-CN" altLang="zh-CN" sz="2400" b="0" dirty="0" smtClean="0">
              <a:solidFill>
                <a:srgbClr val="0066CC"/>
              </a:solidFill>
              <a:effectLst>
                <a:innerShdw blurRad="63500" dist="38100" dir="13500000">
                  <a:prstClr val="black">
                    <a:alpha val="50000"/>
                  </a:prstClr>
                </a:innerShdw>
              </a:effectLst>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工业污染类型众多</a:t>
            </a:r>
            <a:endParaRPr lang="en-US"/>
          </a:p>
        </p:txBody>
      </p:sp>
      <p:grpSp>
        <p:nvGrpSpPr>
          <p:cNvPr id="73" name="组合 72"/>
          <p:cNvGrpSpPr/>
          <p:nvPr/>
        </p:nvGrpSpPr>
        <p:grpSpPr>
          <a:xfrm>
            <a:off x="1799590" y="1343025"/>
            <a:ext cx="8394065" cy="4985739"/>
            <a:chOff x="5093" y="2590"/>
            <a:chExt cx="10883" cy="7379"/>
          </a:xfrm>
        </p:grpSpPr>
        <p:cxnSp>
          <p:nvCxnSpPr>
            <p:cNvPr id="70" name="直接连接符 69"/>
            <p:cNvCxnSpPr/>
            <p:nvPr>
              <p:custDataLst>
                <p:tags r:id="rId1"/>
              </p:custDataLst>
            </p:nvPr>
          </p:nvCxnSpPr>
          <p:spPr>
            <a:xfrm flipH="1">
              <a:off x="9223" y="8719"/>
              <a:ext cx="1840" cy="0"/>
            </a:xfrm>
            <a:prstGeom prst="line">
              <a:avLst/>
            </a:prstGeom>
            <a:noFill/>
            <a:ln w="28575" cap="flat" cmpd="sng" algn="ctr">
              <a:solidFill>
                <a:sysClr val="window" lastClr="FFFFFF">
                  <a:lumMod val="85000"/>
                </a:sysClr>
              </a:solidFill>
              <a:prstDash val="solid"/>
            </a:ln>
            <a:effectLst/>
          </p:spPr>
        </p:cxnSp>
        <p:cxnSp>
          <p:nvCxnSpPr>
            <p:cNvPr id="65" name="直接连接符 64"/>
            <p:cNvCxnSpPr/>
            <p:nvPr>
              <p:custDataLst>
                <p:tags r:id="rId2"/>
              </p:custDataLst>
            </p:nvPr>
          </p:nvCxnSpPr>
          <p:spPr>
            <a:xfrm flipH="1">
              <a:off x="8165" y="5371"/>
              <a:ext cx="1840" cy="0"/>
            </a:xfrm>
            <a:prstGeom prst="line">
              <a:avLst/>
            </a:prstGeom>
            <a:noFill/>
            <a:ln w="28575" cap="flat" cmpd="sng" algn="ctr">
              <a:solidFill>
                <a:sysClr val="window" lastClr="FFFFFF">
                  <a:lumMod val="85000"/>
                </a:sysClr>
              </a:solidFill>
              <a:prstDash val="solid"/>
            </a:ln>
            <a:effectLst/>
          </p:spPr>
        </p:cxnSp>
        <p:cxnSp>
          <p:nvCxnSpPr>
            <p:cNvPr id="112" name="直接连接符 111"/>
            <p:cNvCxnSpPr/>
            <p:nvPr>
              <p:custDataLst>
                <p:tags r:id="rId3"/>
              </p:custDataLst>
            </p:nvPr>
          </p:nvCxnSpPr>
          <p:spPr>
            <a:xfrm flipH="1">
              <a:off x="8353" y="3015"/>
              <a:ext cx="1066" cy="2233"/>
            </a:xfrm>
            <a:prstGeom prst="line">
              <a:avLst/>
            </a:prstGeom>
            <a:noFill/>
            <a:ln w="28575" cap="flat" cmpd="sng" algn="ctr">
              <a:solidFill>
                <a:sysClr val="window" lastClr="FFFFFF">
                  <a:lumMod val="85000"/>
                </a:sysClr>
              </a:solidFill>
              <a:prstDash val="solid"/>
            </a:ln>
            <a:effectLst/>
          </p:spPr>
        </p:cxnSp>
        <p:cxnSp>
          <p:nvCxnSpPr>
            <p:cNvPr id="118" name="直接连接符 117"/>
            <p:cNvCxnSpPr/>
            <p:nvPr>
              <p:custDataLst>
                <p:tags r:id="rId4"/>
              </p:custDataLst>
            </p:nvPr>
          </p:nvCxnSpPr>
          <p:spPr>
            <a:xfrm flipH="1" flipV="1">
              <a:off x="9399" y="2991"/>
              <a:ext cx="2883" cy="8"/>
            </a:xfrm>
            <a:prstGeom prst="line">
              <a:avLst/>
            </a:prstGeom>
            <a:noFill/>
            <a:ln w="28575" cap="flat" cmpd="sng" algn="ctr">
              <a:solidFill>
                <a:sysClr val="window" lastClr="FFFFFF">
                  <a:lumMod val="85000"/>
                </a:sysClr>
              </a:solidFill>
              <a:prstDash val="solid"/>
            </a:ln>
            <a:effectLst/>
          </p:spPr>
        </p:cxnSp>
        <p:grpSp>
          <p:nvGrpSpPr>
            <p:cNvPr id="149" name="组合 148"/>
            <p:cNvGrpSpPr/>
            <p:nvPr/>
          </p:nvGrpSpPr>
          <p:grpSpPr>
            <a:xfrm>
              <a:off x="5093" y="4914"/>
              <a:ext cx="3270" cy="846"/>
              <a:chOff x="2897532" y="3210883"/>
              <a:chExt cx="2076702" cy="537427"/>
            </a:xfrm>
          </p:grpSpPr>
          <p:sp>
            <p:nvSpPr>
              <p:cNvPr id="150" name="圆角矩形 149"/>
              <p:cNvSpPr/>
              <p:nvPr>
                <p:custDataLst>
                  <p:tags r:id="rId5"/>
                </p:custDataLst>
              </p:nvPr>
            </p:nvSpPr>
            <p:spPr>
              <a:xfrm>
                <a:off x="2897532" y="3241897"/>
                <a:ext cx="2076702" cy="506413"/>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51" name="TextBox 152"/>
              <p:cNvSpPr>
                <a:spLocks noChangeArrowheads="1"/>
              </p:cNvSpPr>
              <p:nvPr>
                <p:custDataLst>
                  <p:tags r:id="rId6"/>
                </p:custDataLst>
              </p:nvPr>
            </p:nvSpPr>
            <p:spPr bwMode="auto">
              <a:xfrm>
                <a:off x="2938172" y="3210883"/>
                <a:ext cx="2035810" cy="476225"/>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8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中国主要工业污染</a:t>
                </a:r>
                <a:endParaRPr kumimoji="0" lang="zh-CN" altLang="en-US" sz="18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176" name="组合 175"/>
            <p:cNvGrpSpPr/>
            <p:nvPr/>
          </p:nvGrpSpPr>
          <p:grpSpPr>
            <a:xfrm>
              <a:off x="9925" y="2590"/>
              <a:ext cx="2837" cy="725"/>
              <a:chOff x="8276473" y="1612170"/>
              <a:chExt cx="1801495" cy="460375"/>
            </a:xfrm>
          </p:grpSpPr>
          <p:sp>
            <p:nvSpPr>
              <p:cNvPr id="177" name="圆角矩形 176"/>
              <p:cNvSpPr/>
              <p:nvPr>
                <p:custDataLst>
                  <p:tags r:id="rId7"/>
                </p:custDataLst>
              </p:nvPr>
            </p:nvSpPr>
            <p:spPr>
              <a:xfrm>
                <a:off x="8399663" y="1701705"/>
                <a:ext cx="1520190" cy="370840"/>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178" name="TextBox 152"/>
              <p:cNvSpPr>
                <a:spLocks noChangeArrowheads="1"/>
              </p:cNvSpPr>
              <p:nvPr>
                <p:custDataLst>
                  <p:tags r:id="rId8"/>
                </p:custDataLst>
              </p:nvPr>
            </p:nvSpPr>
            <p:spPr bwMode="auto">
              <a:xfrm>
                <a:off x="8276473" y="1612170"/>
                <a:ext cx="1801495" cy="432659"/>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rPr>
                  <a:t>工业固体废物</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endParaRPr>
              </a:p>
            </p:txBody>
          </p:sp>
        </p:grpSp>
        <p:grpSp>
          <p:nvGrpSpPr>
            <p:cNvPr id="3" name="组合 2"/>
            <p:cNvGrpSpPr/>
            <p:nvPr/>
          </p:nvGrpSpPr>
          <p:grpSpPr>
            <a:xfrm>
              <a:off x="10005" y="7287"/>
              <a:ext cx="5896" cy="2682"/>
              <a:chOff x="10125" y="5478"/>
              <a:chExt cx="5896" cy="2682"/>
            </a:xfrm>
          </p:grpSpPr>
          <p:grpSp>
            <p:nvGrpSpPr>
              <p:cNvPr id="9" name="组合 8"/>
              <p:cNvGrpSpPr/>
              <p:nvPr/>
            </p:nvGrpSpPr>
            <p:grpSpPr>
              <a:xfrm rot="0">
                <a:off x="12315" y="5909"/>
                <a:ext cx="1597" cy="774"/>
                <a:chOff x="7513030" y="3733038"/>
                <a:chExt cx="984310" cy="517603"/>
              </a:xfrm>
            </p:grpSpPr>
            <p:cxnSp>
              <p:nvCxnSpPr>
                <p:cNvPr id="10" name="直接连接符 9"/>
                <p:cNvCxnSpPr/>
                <p:nvPr>
                  <p:custDataLst>
                    <p:tags r:id="rId9"/>
                  </p:custDataLst>
                </p:nvPr>
              </p:nvCxnSpPr>
              <p:spPr>
                <a:xfrm flipH="1" flipV="1">
                  <a:off x="7916415" y="3736897"/>
                  <a:ext cx="580925" cy="14098"/>
                </a:xfrm>
                <a:prstGeom prst="line">
                  <a:avLst/>
                </a:prstGeom>
                <a:noFill/>
                <a:ln w="28575" cap="flat" cmpd="sng" algn="ctr">
                  <a:solidFill>
                    <a:sysClr val="window" lastClr="FFFFFF">
                      <a:lumMod val="85000"/>
                    </a:sysClr>
                  </a:solidFill>
                  <a:prstDash val="solid"/>
                </a:ln>
                <a:effectLst/>
              </p:spPr>
            </p:cxnSp>
            <p:cxnSp>
              <p:nvCxnSpPr>
                <p:cNvPr id="11" name="直接连接符 10"/>
                <p:cNvCxnSpPr/>
                <p:nvPr>
                  <p:custDataLst>
                    <p:tags r:id="rId10"/>
                  </p:custDataLst>
                </p:nvPr>
              </p:nvCxnSpPr>
              <p:spPr>
                <a:xfrm flipH="1">
                  <a:off x="7513030" y="3733038"/>
                  <a:ext cx="410427" cy="517603"/>
                </a:xfrm>
                <a:prstGeom prst="line">
                  <a:avLst/>
                </a:prstGeom>
                <a:noFill/>
                <a:ln w="28575" cap="flat" cmpd="sng" algn="ctr">
                  <a:solidFill>
                    <a:sysClr val="window" lastClr="FFFFFF">
                      <a:lumMod val="85000"/>
                    </a:sysClr>
                  </a:solidFill>
                  <a:prstDash val="solid"/>
                </a:ln>
                <a:effectLst/>
              </p:spPr>
            </p:cxnSp>
          </p:grpSp>
          <p:grpSp>
            <p:nvGrpSpPr>
              <p:cNvPr id="12" name="组合 11"/>
              <p:cNvGrpSpPr/>
              <p:nvPr/>
            </p:nvGrpSpPr>
            <p:grpSpPr>
              <a:xfrm rot="12660000">
                <a:off x="12465" y="6871"/>
                <a:ext cx="1294" cy="357"/>
                <a:chOff x="7478465" y="4660776"/>
                <a:chExt cx="821463" cy="226695"/>
              </a:xfrm>
            </p:grpSpPr>
            <p:cxnSp>
              <p:nvCxnSpPr>
                <p:cNvPr id="13" name="直接连接符 12"/>
                <p:cNvCxnSpPr>
                  <a:endCxn id="31" idx="1"/>
                </p:cNvCxnSpPr>
                <p:nvPr>
                  <p:custDataLst>
                    <p:tags r:id="rId11"/>
                  </p:custDataLst>
                </p:nvPr>
              </p:nvCxnSpPr>
              <p:spPr>
                <a:xfrm flipH="1">
                  <a:off x="7478465" y="4700781"/>
                  <a:ext cx="308610" cy="186690"/>
                </a:xfrm>
                <a:prstGeom prst="line">
                  <a:avLst/>
                </a:prstGeom>
                <a:noFill/>
                <a:ln w="28575" cap="flat" cmpd="sng" algn="ctr">
                  <a:solidFill>
                    <a:sysClr val="window" lastClr="FFFFFF">
                      <a:lumMod val="85000"/>
                    </a:sysClr>
                  </a:solidFill>
                  <a:prstDash val="solid"/>
                </a:ln>
                <a:effectLst/>
              </p:spPr>
            </p:cxnSp>
            <p:cxnSp>
              <p:nvCxnSpPr>
                <p:cNvPr id="4" name="直接连接符 3"/>
                <p:cNvCxnSpPr/>
                <p:nvPr>
                  <p:custDataLst>
                    <p:tags r:id="rId12"/>
                  </p:custDataLst>
                </p:nvPr>
              </p:nvCxnSpPr>
              <p:spPr>
                <a:xfrm flipH="1">
                  <a:off x="7778593" y="4660776"/>
                  <a:ext cx="521335" cy="45085"/>
                </a:xfrm>
                <a:prstGeom prst="line">
                  <a:avLst/>
                </a:prstGeom>
                <a:noFill/>
                <a:ln w="28575" cap="flat" cmpd="sng" algn="ctr">
                  <a:solidFill>
                    <a:sysClr val="window" lastClr="FFFFFF">
                      <a:lumMod val="85000"/>
                    </a:sysClr>
                  </a:solidFill>
                  <a:prstDash val="solid"/>
                </a:ln>
                <a:effectLst/>
              </p:spPr>
            </p:cxnSp>
          </p:grpSp>
          <p:grpSp>
            <p:nvGrpSpPr>
              <p:cNvPr id="5" name="组合 4"/>
              <p:cNvGrpSpPr/>
              <p:nvPr/>
            </p:nvGrpSpPr>
            <p:grpSpPr>
              <a:xfrm>
                <a:off x="12387" y="6989"/>
                <a:ext cx="1479" cy="896"/>
                <a:chOff x="7526070" y="4872518"/>
                <a:chExt cx="942076" cy="134299"/>
              </a:xfrm>
            </p:grpSpPr>
            <p:cxnSp>
              <p:nvCxnSpPr>
                <p:cNvPr id="6" name="直接连接符 5"/>
                <p:cNvCxnSpPr/>
                <p:nvPr>
                  <p:custDataLst>
                    <p:tags r:id="rId13"/>
                  </p:custDataLst>
                </p:nvPr>
              </p:nvCxnSpPr>
              <p:spPr>
                <a:xfrm flipH="1">
                  <a:off x="7984898" y="5006817"/>
                  <a:ext cx="483248" cy="0"/>
                </a:xfrm>
                <a:prstGeom prst="line">
                  <a:avLst/>
                </a:prstGeom>
                <a:noFill/>
                <a:ln w="28575" cap="flat" cmpd="sng" algn="ctr">
                  <a:solidFill>
                    <a:sysClr val="window" lastClr="FFFFFF">
                      <a:lumMod val="85000"/>
                    </a:sysClr>
                  </a:solidFill>
                  <a:prstDash val="solid"/>
                </a:ln>
                <a:effectLst/>
              </p:spPr>
            </p:cxnSp>
            <p:cxnSp>
              <p:nvCxnSpPr>
                <p:cNvPr id="7" name="直接连接符 6"/>
                <p:cNvCxnSpPr/>
                <p:nvPr>
                  <p:custDataLst>
                    <p:tags r:id="rId14"/>
                  </p:custDataLst>
                </p:nvPr>
              </p:nvCxnSpPr>
              <p:spPr>
                <a:xfrm flipH="1" flipV="1">
                  <a:off x="7526070" y="4872518"/>
                  <a:ext cx="488024" cy="134299"/>
                </a:xfrm>
                <a:prstGeom prst="line">
                  <a:avLst/>
                </a:prstGeom>
                <a:noFill/>
                <a:ln w="28575" cap="flat" cmpd="sng" algn="ctr">
                  <a:solidFill>
                    <a:sysClr val="window" lastClr="FFFFFF">
                      <a:lumMod val="85000"/>
                    </a:sysClr>
                  </a:solidFill>
                  <a:prstDash val="solid"/>
                </a:ln>
                <a:effectLst/>
              </p:spPr>
            </p:cxnSp>
          </p:grpSp>
          <p:grpSp>
            <p:nvGrpSpPr>
              <p:cNvPr id="8" name="组合 7"/>
              <p:cNvGrpSpPr/>
              <p:nvPr/>
            </p:nvGrpSpPr>
            <p:grpSpPr>
              <a:xfrm>
                <a:off x="10125" y="6426"/>
                <a:ext cx="2355" cy="706"/>
                <a:chOff x="6064227" y="3878671"/>
                <a:chExt cx="1495425" cy="448056"/>
              </a:xfrm>
            </p:grpSpPr>
            <p:sp>
              <p:nvSpPr>
                <p:cNvPr id="20" name="圆角矩形 19"/>
                <p:cNvSpPr/>
                <p:nvPr>
                  <p:custDataLst>
                    <p:tags r:id="rId15"/>
                  </p:custDataLst>
                </p:nvPr>
              </p:nvSpPr>
              <p:spPr>
                <a:xfrm>
                  <a:off x="6064227" y="3969086"/>
                  <a:ext cx="1466617" cy="35764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1" name="TextBox 152"/>
                <p:cNvSpPr>
                  <a:spLocks noChangeArrowheads="1"/>
                </p:cNvSpPr>
                <p:nvPr>
                  <p:custDataLst>
                    <p:tags r:id="rId16"/>
                  </p:custDataLst>
                </p:nvPr>
              </p:nvSpPr>
              <p:spPr bwMode="auto">
                <a:xfrm>
                  <a:off x="6120742" y="3878671"/>
                  <a:ext cx="1438910" cy="432696"/>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rPr>
                    <a:t>废水污染物</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endParaRPr>
                </a:p>
              </p:txBody>
            </p:sp>
          </p:grpSp>
          <p:grpSp>
            <p:nvGrpSpPr>
              <p:cNvPr id="27" name="组合 26"/>
              <p:cNvGrpSpPr/>
              <p:nvPr/>
            </p:nvGrpSpPr>
            <p:grpSpPr>
              <a:xfrm>
                <a:off x="13583" y="5478"/>
                <a:ext cx="2438" cy="681"/>
                <a:chOff x="8288538" y="3478241"/>
                <a:chExt cx="1548130" cy="432751"/>
              </a:xfrm>
            </p:grpSpPr>
            <p:sp>
              <p:nvSpPr>
                <p:cNvPr id="28" name="圆角矩形 27"/>
                <p:cNvSpPr/>
                <p:nvPr>
                  <p:custDataLst>
                    <p:tags r:id="rId17"/>
                  </p:custDataLst>
                </p:nvPr>
              </p:nvSpPr>
              <p:spPr>
                <a:xfrm>
                  <a:off x="8399663" y="3573810"/>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29" name="TextBox 152"/>
                <p:cNvSpPr>
                  <a:spLocks noChangeArrowheads="1"/>
                </p:cNvSpPr>
                <p:nvPr>
                  <p:custDataLst>
                    <p:tags r:id="rId18"/>
                  </p:custDataLst>
                </p:nvPr>
              </p:nvSpPr>
              <p:spPr bwMode="auto">
                <a:xfrm>
                  <a:off x="8288538" y="3478241"/>
                  <a:ext cx="1548130" cy="432751"/>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化学需氧量</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30" name="组合 29"/>
              <p:cNvGrpSpPr/>
              <p:nvPr/>
            </p:nvGrpSpPr>
            <p:grpSpPr>
              <a:xfrm>
                <a:off x="13758" y="6855"/>
                <a:ext cx="1968" cy="681"/>
                <a:chOff x="8399663" y="4353048"/>
                <a:chExt cx="1249806" cy="432669"/>
              </a:xfrm>
            </p:grpSpPr>
            <p:sp>
              <p:nvSpPr>
                <p:cNvPr id="31" name="圆角矩形 30"/>
                <p:cNvSpPr/>
                <p:nvPr>
                  <p:custDataLst>
                    <p:tags r:id="rId19"/>
                  </p:custDataLst>
                </p:nvPr>
              </p:nvSpPr>
              <p:spPr>
                <a:xfrm>
                  <a:off x="8399663" y="4437906"/>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2" name="TextBox 152"/>
                <p:cNvSpPr>
                  <a:spLocks noChangeArrowheads="1"/>
                </p:cNvSpPr>
                <p:nvPr>
                  <p:custDataLst>
                    <p:tags r:id="rId20"/>
                  </p:custDataLst>
                </p:nvPr>
              </p:nvSpPr>
              <p:spPr bwMode="auto">
                <a:xfrm>
                  <a:off x="8565622" y="4353048"/>
                  <a:ext cx="999297" cy="432669"/>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lang="zh-CN" altLang="en-US" sz="1600" b="1" kern="0" noProof="0" dirty="0" smtClean="0">
                      <a:ln>
                        <a:noFill/>
                      </a:ln>
                      <a:solidFill>
                        <a:srgbClr val="0066CC"/>
                      </a:solidFill>
                      <a:effectLst/>
                      <a:uLnTx/>
                      <a:uFillTx/>
                      <a:latin typeface="微软雅黑" panose="020B0503020204020204" charset="-122"/>
                      <a:sym typeface="微软雅黑" panose="020B0503020204020204" charset="-122"/>
                    </a:rPr>
                    <a:t>氮排放</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endParaRPr>
                </a:p>
              </p:txBody>
            </p:sp>
          </p:grpSp>
          <p:grpSp>
            <p:nvGrpSpPr>
              <p:cNvPr id="33" name="组合 32"/>
              <p:cNvGrpSpPr/>
              <p:nvPr/>
            </p:nvGrpSpPr>
            <p:grpSpPr>
              <a:xfrm>
                <a:off x="13758" y="7479"/>
                <a:ext cx="1968" cy="681"/>
                <a:chOff x="8399663" y="4749368"/>
                <a:chExt cx="1249806" cy="432696"/>
              </a:xfrm>
            </p:grpSpPr>
            <p:sp>
              <p:nvSpPr>
                <p:cNvPr id="34" name="圆角矩形 33"/>
                <p:cNvSpPr/>
                <p:nvPr>
                  <p:custDataLst>
                    <p:tags r:id="rId21"/>
                  </p:custDataLst>
                </p:nvPr>
              </p:nvSpPr>
              <p:spPr>
                <a:xfrm>
                  <a:off x="8399663" y="4853215"/>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5" name="TextBox 152"/>
                <p:cNvSpPr>
                  <a:spLocks noChangeArrowheads="1"/>
                </p:cNvSpPr>
                <p:nvPr>
                  <p:custDataLst>
                    <p:tags r:id="rId22"/>
                  </p:custDataLst>
                </p:nvPr>
              </p:nvSpPr>
              <p:spPr bwMode="auto">
                <a:xfrm>
                  <a:off x="8563082" y="4749368"/>
                  <a:ext cx="999297" cy="432696"/>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磷排放</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36" name="组合 35"/>
              <p:cNvGrpSpPr/>
              <p:nvPr/>
            </p:nvGrpSpPr>
            <p:grpSpPr>
              <a:xfrm rot="0">
                <a:off x="12479" y="6531"/>
                <a:ext cx="1279" cy="246"/>
                <a:chOff x="7556894" y="3873322"/>
                <a:chExt cx="788230" cy="164509"/>
              </a:xfrm>
            </p:grpSpPr>
            <p:cxnSp>
              <p:nvCxnSpPr>
                <p:cNvPr id="38" name="直接连接符 37"/>
                <p:cNvCxnSpPr>
                  <a:endCxn id="21" idx="3"/>
                </p:cNvCxnSpPr>
                <p:nvPr>
                  <p:custDataLst>
                    <p:tags r:id="rId23"/>
                  </p:custDataLst>
                </p:nvPr>
              </p:nvCxnSpPr>
              <p:spPr>
                <a:xfrm flipH="1">
                  <a:off x="7556894" y="3873322"/>
                  <a:ext cx="378381" cy="164509"/>
                </a:xfrm>
                <a:prstGeom prst="line">
                  <a:avLst/>
                </a:prstGeom>
                <a:noFill/>
                <a:ln w="28575" cap="flat" cmpd="sng" algn="ctr">
                  <a:solidFill>
                    <a:sysClr val="window" lastClr="FFFFFF">
                      <a:lumMod val="85000"/>
                    </a:sysClr>
                  </a:solidFill>
                  <a:prstDash val="solid"/>
                </a:ln>
                <a:effectLst/>
              </p:spPr>
            </p:cxnSp>
            <p:cxnSp>
              <p:nvCxnSpPr>
                <p:cNvPr id="39" name="直接连接符 38"/>
                <p:cNvCxnSpPr>
                  <a:stCxn id="41" idx="1"/>
                </p:cNvCxnSpPr>
                <p:nvPr>
                  <p:custDataLst>
                    <p:tags r:id="rId24"/>
                  </p:custDataLst>
                </p:nvPr>
              </p:nvCxnSpPr>
              <p:spPr>
                <a:xfrm flipH="1" flipV="1">
                  <a:off x="7931000" y="3881399"/>
                  <a:ext cx="414124" cy="3344"/>
                </a:xfrm>
                <a:prstGeom prst="line">
                  <a:avLst/>
                </a:prstGeom>
                <a:noFill/>
                <a:ln w="28575" cap="flat" cmpd="sng" algn="ctr">
                  <a:solidFill>
                    <a:sysClr val="window" lastClr="FFFFFF">
                      <a:lumMod val="85000"/>
                    </a:sysClr>
                  </a:solidFill>
                  <a:prstDash val="solid"/>
                </a:ln>
                <a:effectLst/>
              </p:spPr>
            </p:cxnSp>
          </p:grpSp>
          <p:grpSp>
            <p:nvGrpSpPr>
              <p:cNvPr id="40" name="组合 39"/>
              <p:cNvGrpSpPr/>
              <p:nvPr/>
            </p:nvGrpSpPr>
            <p:grpSpPr>
              <a:xfrm>
                <a:off x="13758" y="6121"/>
                <a:ext cx="1968" cy="667"/>
                <a:chOff x="8399663" y="3887113"/>
                <a:chExt cx="1249806" cy="423516"/>
              </a:xfrm>
            </p:grpSpPr>
            <p:sp>
              <p:nvSpPr>
                <p:cNvPr id="41" name="圆角矩形 40"/>
                <p:cNvSpPr/>
                <p:nvPr>
                  <p:custDataLst>
                    <p:tags r:id="rId25"/>
                  </p:custDataLst>
                </p:nvPr>
              </p:nvSpPr>
              <p:spPr>
                <a:xfrm>
                  <a:off x="8399663" y="4005858"/>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42" name="TextBox 152"/>
                <p:cNvSpPr>
                  <a:spLocks noChangeArrowheads="1"/>
                </p:cNvSpPr>
                <p:nvPr>
                  <p:custDataLst>
                    <p:tags r:id="rId26"/>
                  </p:custDataLst>
                </p:nvPr>
              </p:nvSpPr>
              <p:spPr bwMode="auto">
                <a:xfrm>
                  <a:off x="8535553" y="3887113"/>
                  <a:ext cx="1026795" cy="415290"/>
                </a:xfrm>
                <a:prstGeom prst="rect">
                  <a:avLst/>
                </a:prstGeom>
                <a:noFill/>
                <a:ln w="6350">
                  <a:noFill/>
                  <a:miter lim="800000"/>
                </a:ln>
              </p:spPr>
              <p:txBody>
                <a:bodyPr wrap="square">
                  <a:no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氨排放</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grpSp>
          <p:nvGrpSpPr>
            <p:cNvPr id="43" name="组合 42"/>
            <p:cNvGrpSpPr/>
            <p:nvPr/>
          </p:nvGrpSpPr>
          <p:grpSpPr>
            <a:xfrm>
              <a:off x="10005" y="3982"/>
              <a:ext cx="5971" cy="2718"/>
              <a:chOff x="10232" y="2173"/>
              <a:chExt cx="5971" cy="2718"/>
            </a:xfrm>
          </p:grpSpPr>
          <p:grpSp>
            <p:nvGrpSpPr>
              <p:cNvPr id="44" name="组合 43"/>
              <p:cNvGrpSpPr/>
              <p:nvPr/>
            </p:nvGrpSpPr>
            <p:grpSpPr>
              <a:xfrm rot="0">
                <a:off x="12422" y="2637"/>
                <a:ext cx="1597" cy="774"/>
                <a:chOff x="7513030" y="3733038"/>
                <a:chExt cx="984310" cy="517603"/>
              </a:xfrm>
            </p:grpSpPr>
            <p:cxnSp>
              <p:nvCxnSpPr>
                <p:cNvPr id="45" name="直接连接符 44"/>
                <p:cNvCxnSpPr/>
                <p:nvPr>
                  <p:custDataLst>
                    <p:tags r:id="rId27"/>
                  </p:custDataLst>
                </p:nvPr>
              </p:nvCxnSpPr>
              <p:spPr>
                <a:xfrm flipH="1" flipV="1">
                  <a:off x="7916415" y="3736897"/>
                  <a:ext cx="580925" cy="14098"/>
                </a:xfrm>
                <a:prstGeom prst="line">
                  <a:avLst/>
                </a:prstGeom>
                <a:noFill/>
                <a:ln w="28575" cap="flat" cmpd="sng" algn="ctr">
                  <a:solidFill>
                    <a:sysClr val="window" lastClr="FFFFFF">
                      <a:lumMod val="85000"/>
                    </a:sysClr>
                  </a:solidFill>
                  <a:prstDash val="solid"/>
                </a:ln>
                <a:effectLst/>
              </p:spPr>
            </p:cxnSp>
            <p:cxnSp>
              <p:nvCxnSpPr>
                <p:cNvPr id="46" name="直接连接符 45"/>
                <p:cNvCxnSpPr/>
                <p:nvPr>
                  <p:custDataLst>
                    <p:tags r:id="rId28"/>
                  </p:custDataLst>
                </p:nvPr>
              </p:nvCxnSpPr>
              <p:spPr>
                <a:xfrm flipH="1">
                  <a:off x="7513030" y="3733038"/>
                  <a:ext cx="410427" cy="517603"/>
                </a:xfrm>
                <a:prstGeom prst="line">
                  <a:avLst/>
                </a:prstGeom>
                <a:noFill/>
                <a:ln w="28575" cap="flat" cmpd="sng" algn="ctr">
                  <a:solidFill>
                    <a:sysClr val="window" lastClr="FFFFFF">
                      <a:lumMod val="85000"/>
                    </a:sysClr>
                  </a:solidFill>
                  <a:prstDash val="solid"/>
                </a:ln>
                <a:effectLst/>
              </p:spPr>
            </p:cxnSp>
          </p:grpSp>
          <p:grpSp>
            <p:nvGrpSpPr>
              <p:cNvPr id="47" name="组合 46"/>
              <p:cNvGrpSpPr/>
              <p:nvPr/>
            </p:nvGrpSpPr>
            <p:grpSpPr>
              <a:xfrm rot="12660000">
                <a:off x="12572" y="3599"/>
                <a:ext cx="1294" cy="357"/>
                <a:chOff x="7478465" y="4660776"/>
                <a:chExt cx="821463" cy="226695"/>
              </a:xfrm>
            </p:grpSpPr>
            <p:cxnSp>
              <p:nvCxnSpPr>
                <p:cNvPr id="48" name="直接连接符 47"/>
                <p:cNvCxnSpPr>
                  <a:endCxn id="60" idx="1"/>
                </p:cNvCxnSpPr>
                <p:nvPr>
                  <p:custDataLst>
                    <p:tags r:id="rId29"/>
                  </p:custDataLst>
                </p:nvPr>
              </p:nvCxnSpPr>
              <p:spPr>
                <a:xfrm flipH="1">
                  <a:off x="7478465" y="4700781"/>
                  <a:ext cx="308610" cy="186690"/>
                </a:xfrm>
                <a:prstGeom prst="line">
                  <a:avLst/>
                </a:prstGeom>
                <a:noFill/>
                <a:ln w="28575" cap="flat" cmpd="sng" algn="ctr">
                  <a:solidFill>
                    <a:sysClr val="window" lastClr="FFFFFF">
                      <a:lumMod val="85000"/>
                    </a:sysClr>
                  </a:solidFill>
                  <a:prstDash val="solid"/>
                </a:ln>
                <a:effectLst/>
              </p:spPr>
            </p:cxnSp>
            <p:cxnSp>
              <p:nvCxnSpPr>
                <p:cNvPr id="49" name="直接连接符 48"/>
                <p:cNvCxnSpPr/>
                <p:nvPr>
                  <p:custDataLst>
                    <p:tags r:id="rId30"/>
                  </p:custDataLst>
                </p:nvPr>
              </p:nvCxnSpPr>
              <p:spPr>
                <a:xfrm flipH="1">
                  <a:off x="7778593" y="4660776"/>
                  <a:ext cx="521335" cy="45085"/>
                </a:xfrm>
                <a:prstGeom prst="line">
                  <a:avLst/>
                </a:prstGeom>
                <a:noFill/>
                <a:ln w="28575" cap="flat" cmpd="sng" algn="ctr">
                  <a:solidFill>
                    <a:sysClr val="window" lastClr="FFFFFF">
                      <a:lumMod val="85000"/>
                    </a:sysClr>
                  </a:solidFill>
                  <a:prstDash val="solid"/>
                </a:ln>
                <a:effectLst/>
              </p:spPr>
            </p:cxnSp>
          </p:grpSp>
          <p:grpSp>
            <p:nvGrpSpPr>
              <p:cNvPr id="50" name="组合 49"/>
              <p:cNvGrpSpPr/>
              <p:nvPr/>
            </p:nvGrpSpPr>
            <p:grpSpPr>
              <a:xfrm>
                <a:off x="12494" y="3717"/>
                <a:ext cx="1479" cy="896"/>
                <a:chOff x="7526070" y="4872518"/>
                <a:chExt cx="942076" cy="134299"/>
              </a:xfrm>
            </p:grpSpPr>
            <p:cxnSp>
              <p:nvCxnSpPr>
                <p:cNvPr id="51" name="直接连接符 50"/>
                <p:cNvCxnSpPr/>
                <p:nvPr>
                  <p:custDataLst>
                    <p:tags r:id="rId31"/>
                  </p:custDataLst>
                </p:nvPr>
              </p:nvCxnSpPr>
              <p:spPr>
                <a:xfrm flipH="1">
                  <a:off x="7984898" y="5006817"/>
                  <a:ext cx="483248" cy="0"/>
                </a:xfrm>
                <a:prstGeom prst="line">
                  <a:avLst/>
                </a:prstGeom>
                <a:noFill/>
                <a:ln w="28575" cap="flat" cmpd="sng" algn="ctr">
                  <a:solidFill>
                    <a:sysClr val="window" lastClr="FFFFFF">
                      <a:lumMod val="85000"/>
                    </a:sysClr>
                  </a:solidFill>
                  <a:prstDash val="solid"/>
                </a:ln>
                <a:effectLst/>
              </p:spPr>
            </p:cxnSp>
            <p:cxnSp>
              <p:nvCxnSpPr>
                <p:cNvPr id="52" name="直接连接符 51"/>
                <p:cNvCxnSpPr/>
                <p:nvPr>
                  <p:custDataLst>
                    <p:tags r:id="rId32"/>
                  </p:custDataLst>
                </p:nvPr>
              </p:nvCxnSpPr>
              <p:spPr>
                <a:xfrm flipH="1" flipV="1">
                  <a:off x="7526070" y="4872518"/>
                  <a:ext cx="488024" cy="134299"/>
                </a:xfrm>
                <a:prstGeom prst="line">
                  <a:avLst/>
                </a:prstGeom>
                <a:noFill/>
                <a:ln w="28575" cap="flat" cmpd="sng" algn="ctr">
                  <a:solidFill>
                    <a:sysClr val="window" lastClr="FFFFFF">
                      <a:lumMod val="85000"/>
                    </a:sysClr>
                  </a:solidFill>
                  <a:prstDash val="solid"/>
                </a:ln>
                <a:effectLst/>
              </p:spPr>
            </p:cxnSp>
          </p:grpSp>
          <p:grpSp>
            <p:nvGrpSpPr>
              <p:cNvPr id="53" name="组合 52"/>
              <p:cNvGrpSpPr/>
              <p:nvPr/>
            </p:nvGrpSpPr>
            <p:grpSpPr>
              <a:xfrm>
                <a:off x="10232" y="3154"/>
                <a:ext cx="2355" cy="706"/>
                <a:chOff x="6064227" y="3878671"/>
                <a:chExt cx="1495425" cy="448056"/>
              </a:xfrm>
            </p:grpSpPr>
            <p:sp>
              <p:nvSpPr>
                <p:cNvPr id="54" name="圆角矩形 53"/>
                <p:cNvSpPr/>
                <p:nvPr>
                  <p:custDataLst>
                    <p:tags r:id="rId33"/>
                  </p:custDataLst>
                </p:nvPr>
              </p:nvSpPr>
              <p:spPr>
                <a:xfrm>
                  <a:off x="6064227" y="3969086"/>
                  <a:ext cx="1466617" cy="35764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55" name="TextBox 152"/>
                <p:cNvSpPr>
                  <a:spLocks noChangeArrowheads="1"/>
                </p:cNvSpPr>
                <p:nvPr>
                  <p:custDataLst>
                    <p:tags r:id="rId34"/>
                  </p:custDataLst>
                </p:nvPr>
              </p:nvSpPr>
              <p:spPr bwMode="auto">
                <a:xfrm>
                  <a:off x="6120742" y="3878671"/>
                  <a:ext cx="1438910" cy="432696"/>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rPr>
                    <a:t>废气污染物</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endParaRPr>
                </a:p>
              </p:txBody>
            </p:sp>
          </p:grpSp>
          <p:grpSp>
            <p:nvGrpSpPr>
              <p:cNvPr id="56" name="组合 55"/>
              <p:cNvGrpSpPr/>
              <p:nvPr/>
            </p:nvGrpSpPr>
            <p:grpSpPr>
              <a:xfrm>
                <a:off x="13865" y="2173"/>
                <a:ext cx="1968" cy="681"/>
                <a:chOff x="8399663" y="3457286"/>
                <a:chExt cx="1249806" cy="432696"/>
              </a:xfrm>
            </p:grpSpPr>
            <p:sp>
              <p:nvSpPr>
                <p:cNvPr id="57" name="圆角矩形 56"/>
                <p:cNvSpPr/>
                <p:nvPr>
                  <p:custDataLst>
                    <p:tags r:id="rId35"/>
                  </p:custDataLst>
                </p:nvPr>
              </p:nvSpPr>
              <p:spPr>
                <a:xfrm>
                  <a:off x="8399663" y="3573810"/>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58" name="TextBox 152"/>
                <p:cNvSpPr>
                  <a:spLocks noChangeArrowheads="1"/>
                </p:cNvSpPr>
                <p:nvPr>
                  <p:custDataLst>
                    <p:tags r:id="rId36"/>
                  </p:custDataLst>
                </p:nvPr>
              </p:nvSpPr>
              <p:spPr bwMode="auto">
                <a:xfrm>
                  <a:off x="8443478" y="3457286"/>
                  <a:ext cx="1205865" cy="432696"/>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rPr>
                    <a:t>二氧化硫</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endParaRPr>
                </a:p>
              </p:txBody>
            </p:sp>
          </p:grpSp>
          <p:grpSp>
            <p:nvGrpSpPr>
              <p:cNvPr id="59" name="组合 58"/>
              <p:cNvGrpSpPr/>
              <p:nvPr/>
            </p:nvGrpSpPr>
            <p:grpSpPr>
              <a:xfrm>
                <a:off x="13862" y="3563"/>
                <a:ext cx="2082" cy="681"/>
                <a:chOff x="8397758" y="4340348"/>
                <a:chExt cx="1322070" cy="432696"/>
              </a:xfrm>
            </p:grpSpPr>
            <p:sp>
              <p:nvSpPr>
                <p:cNvPr id="60" name="圆角矩形 59"/>
                <p:cNvSpPr/>
                <p:nvPr>
                  <p:custDataLst>
                    <p:tags r:id="rId37"/>
                  </p:custDataLst>
                </p:nvPr>
              </p:nvSpPr>
              <p:spPr>
                <a:xfrm>
                  <a:off x="8399663" y="4437906"/>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1" name="TextBox 152"/>
                <p:cNvSpPr>
                  <a:spLocks noChangeArrowheads="1"/>
                </p:cNvSpPr>
                <p:nvPr>
                  <p:custDataLst>
                    <p:tags r:id="rId38"/>
                  </p:custDataLst>
                </p:nvPr>
              </p:nvSpPr>
              <p:spPr bwMode="auto">
                <a:xfrm>
                  <a:off x="8397758" y="4340348"/>
                  <a:ext cx="1322070" cy="432696"/>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颗粒物</a:t>
                  </a:r>
                  <a:endParaRPr kumimoji="0" lang="zh-CN" altLang="en-US" sz="16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62" name="组合 61"/>
              <p:cNvGrpSpPr/>
              <p:nvPr/>
            </p:nvGrpSpPr>
            <p:grpSpPr>
              <a:xfrm>
                <a:off x="13680" y="4278"/>
                <a:ext cx="2447" cy="613"/>
                <a:chOff x="8282188" y="4794453"/>
                <a:chExt cx="1553845" cy="389128"/>
              </a:xfrm>
            </p:grpSpPr>
            <p:sp>
              <p:nvSpPr>
                <p:cNvPr id="63" name="圆角矩形 62"/>
                <p:cNvSpPr/>
                <p:nvPr>
                  <p:custDataLst>
                    <p:tags r:id="rId39"/>
                  </p:custDataLst>
                </p:nvPr>
              </p:nvSpPr>
              <p:spPr>
                <a:xfrm>
                  <a:off x="8399663" y="4853215"/>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4" name="TextBox 152"/>
                <p:cNvSpPr>
                  <a:spLocks noChangeArrowheads="1"/>
                </p:cNvSpPr>
                <p:nvPr>
                  <p:custDataLst>
                    <p:tags r:id="rId40"/>
                  </p:custDataLst>
                </p:nvPr>
              </p:nvSpPr>
              <p:spPr bwMode="auto">
                <a:xfrm>
                  <a:off x="8282188" y="4794453"/>
                  <a:ext cx="1553845" cy="389128"/>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4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挥发性有机物</a:t>
                  </a:r>
                  <a:endParaRPr kumimoji="0" lang="zh-CN" altLang="en-US" sz="14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66" name="组合 65"/>
              <p:cNvGrpSpPr/>
              <p:nvPr/>
            </p:nvGrpSpPr>
            <p:grpSpPr>
              <a:xfrm>
                <a:off x="13583" y="2921"/>
                <a:ext cx="2620" cy="613"/>
                <a:chOff x="8220593" y="3932236"/>
                <a:chExt cx="1663700" cy="389128"/>
              </a:xfrm>
            </p:grpSpPr>
            <p:sp>
              <p:nvSpPr>
                <p:cNvPr id="67" name="圆角矩形 66"/>
                <p:cNvSpPr/>
                <p:nvPr>
                  <p:custDataLst>
                    <p:tags r:id="rId41"/>
                  </p:custDataLst>
                </p:nvPr>
              </p:nvSpPr>
              <p:spPr>
                <a:xfrm>
                  <a:off x="8399663" y="4005858"/>
                  <a:ext cx="1249806" cy="304771"/>
                </a:xfrm>
                <a:prstGeom prst="roundRect">
                  <a:avLst/>
                </a:pr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8" name="TextBox 152"/>
                <p:cNvSpPr>
                  <a:spLocks noChangeArrowheads="1"/>
                </p:cNvSpPr>
                <p:nvPr>
                  <p:custDataLst>
                    <p:tags r:id="rId42"/>
                  </p:custDataLst>
                </p:nvPr>
              </p:nvSpPr>
              <p:spPr bwMode="auto">
                <a:xfrm>
                  <a:off x="8220593" y="3932236"/>
                  <a:ext cx="1663700" cy="389128"/>
                </a:xfrm>
                <a:prstGeom prst="rect">
                  <a:avLst/>
                </a:prstGeom>
                <a:noFill/>
                <a:ln w="6350">
                  <a:noFill/>
                  <a:miter lim="800000"/>
                </a:ln>
              </p:spPr>
              <p:txBody>
                <a:bodyPr wrap="square">
                  <a:spAutoFit/>
                </a:bodyPr>
                <a:p>
                  <a:pPr marL="0" marR="0" lvl="0" indent="0" algn="ctr" defTabSz="913765" eaLnBrk="1" fontAlgn="base" latinLnBrk="0" hangingPunct="1">
                    <a:lnSpc>
                      <a:spcPct val="150000"/>
                    </a:lnSpc>
                    <a:spcBef>
                      <a:spcPts val="600"/>
                    </a:spcBef>
                    <a:spcAft>
                      <a:spcPts val="600"/>
                    </a:spcAft>
                    <a:buClrTx/>
                    <a:buSzTx/>
                    <a:buFontTx/>
                    <a:buNone/>
                    <a:defRPr/>
                  </a:pPr>
                  <a:r>
                    <a:rPr kumimoji="0" lang="zh-CN" altLang="en-US" sz="14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rPr>
                    <a:t>氮氧化物</a:t>
                  </a:r>
                  <a:endParaRPr kumimoji="0" lang="zh-CN" altLang="en-US" sz="1400" b="1" i="0" u="none" strike="noStrike" kern="0" cap="none" spc="0" normalizeH="0" baseline="0" noProof="0" dirty="0" smtClean="0">
                    <a:ln>
                      <a:noFill/>
                    </a:ln>
                    <a:solidFill>
                      <a:srgbClr val="0066CC"/>
                    </a:solidFill>
                    <a:effectLst/>
                    <a:uLnTx/>
                    <a:uFillTx/>
                    <a:latin typeface="微软雅黑" panose="020B0503020204020204" charset="-122"/>
                    <a:sym typeface="微软雅黑" panose="020B0503020204020204" charset="-122"/>
                  </a:endParaRPr>
                </a:p>
              </p:txBody>
            </p:sp>
          </p:grpSp>
          <p:grpSp>
            <p:nvGrpSpPr>
              <p:cNvPr id="69" name="组合 68"/>
              <p:cNvGrpSpPr/>
              <p:nvPr/>
            </p:nvGrpSpPr>
            <p:grpSpPr>
              <a:xfrm rot="0">
                <a:off x="12584" y="3188"/>
                <a:ext cx="1278" cy="246"/>
                <a:chOff x="7557401" y="3881399"/>
                <a:chExt cx="787723" cy="164608"/>
              </a:xfrm>
            </p:grpSpPr>
            <p:cxnSp>
              <p:nvCxnSpPr>
                <p:cNvPr id="71" name="直接连接符 70"/>
                <p:cNvCxnSpPr/>
                <p:nvPr>
                  <p:custDataLst>
                    <p:tags r:id="rId43"/>
                  </p:custDataLst>
                </p:nvPr>
              </p:nvCxnSpPr>
              <p:spPr>
                <a:xfrm flipH="1">
                  <a:off x="7557401" y="3881498"/>
                  <a:ext cx="378381" cy="164509"/>
                </a:xfrm>
                <a:prstGeom prst="line">
                  <a:avLst/>
                </a:prstGeom>
                <a:noFill/>
                <a:ln w="28575" cap="flat" cmpd="sng" algn="ctr">
                  <a:solidFill>
                    <a:sysClr val="window" lastClr="FFFFFF">
                      <a:lumMod val="85000"/>
                    </a:sysClr>
                  </a:solidFill>
                  <a:prstDash val="solid"/>
                </a:ln>
                <a:effectLst/>
              </p:spPr>
            </p:cxnSp>
            <p:cxnSp>
              <p:nvCxnSpPr>
                <p:cNvPr id="72" name="直接连接符 71"/>
                <p:cNvCxnSpPr/>
                <p:nvPr>
                  <p:custDataLst>
                    <p:tags r:id="rId44"/>
                  </p:custDataLst>
                </p:nvPr>
              </p:nvCxnSpPr>
              <p:spPr>
                <a:xfrm flipH="1" flipV="1">
                  <a:off x="7931000" y="3881399"/>
                  <a:ext cx="414124" cy="3344"/>
                </a:xfrm>
                <a:prstGeom prst="line">
                  <a:avLst/>
                </a:prstGeom>
                <a:noFill/>
                <a:ln w="28575" cap="flat" cmpd="sng" algn="ctr">
                  <a:solidFill>
                    <a:sysClr val="window" lastClr="FFFFFF">
                      <a:lumMod val="85000"/>
                    </a:sysClr>
                  </a:solidFill>
                  <a:prstDash val="solid"/>
                </a:ln>
                <a:effectLst/>
              </p:spPr>
            </p:cxnSp>
          </p:grpSp>
        </p:grpSp>
        <p:cxnSp>
          <p:nvCxnSpPr>
            <p:cNvPr id="74" name="直接连接符 73"/>
            <p:cNvCxnSpPr/>
            <p:nvPr>
              <p:custDataLst>
                <p:tags r:id="rId45"/>
              </p:custDataLst>
            </p:nvPr>
          </p:nvCxnSpPr>
          <p:spPr>
            <a:xfrm flipH="1" flipV="1">
              <a:off x="8363" y="5621"/>
              <a:ext cx="860" cy="3098"/>
            </a:xfrm>
            <a:prstGeom prst="line">
              <a:avLst/>
            </a:prstGeom>
            <a:noFill/>
            <a:ln w="28575" cap="flat" cmpd="sng" algn="ctr">
              <a:solidFill>
                <a:sysClr val="window" lastClr="FFFFFF">
                  <a:lumMod val="85000"/>
                </a:sysClr>
              </a:solidFill>
              <a:prstDash val="solid"/>
            </a:ln>
            <a:effectLst/>
          </p:spPr>
        </p:cxnSp>
      </p:grpSp>
      <p:pic>
        <p:nvPicPr>
          <p:cNvPr id="14" name="图片 4"/>
          <p:cNvPicPr>
            <a:picLocks noChangeAspect="1"/>
          </p:cNvPicPr>
          <p:nvPr/>
        </p:nvPicPr>
        <p:blipFill>
          <a:blip r:embed="rId46"/>
          <a:stretch>
            <a:fillRect/>
          </a:stretch>
        </p:blipFill>
        <p:spPr>
          <a:xfrm>
            <a:off x="0" y="3540125"/>
            <a:ext cx="2268855" cy="1781810"/>
          </a:xfrm>
          <a:prstGeom prst="rect">
            <a:avLst/>
          </a:prstGeom>
          <a:noFill/>
          <a:ln>
            <a:noFill/>
          </a:ln>
        </p:spPr>
      </p:pic>
      <p:pic>
        <p:nvPicPr>
          <p:cNvPr id="15" name="图片 6"/>
          <p:cNvPicPr>
            <a:picLocks noChangeAspect="1"/>
          </p:cNvPicPr>
          <p:nvPr/>
        </p:nvPicPr>
        <p:blipFill>
          <a:blip r:embed="rId47"/>
          <a:stretch>
            <a:fillRect/>
          </a:stretch>
        </p:blipFill>
        <p:spPr>
          <a:xfrm>
            <a:off x="2268855" y="3540125"/>
            <a:ext cx="2808605" cy="1781810"/>
          </a:xfrm>
          <a:prstGeom prst="rect">
            <a:avLst/>
          </a:prstGeom>
          <a:noFill/>
          <a:ln>
            <a:noFill/>
          </a:ln>
        </p:spPr>
      </p:pic>
      <p:pic>
        <p:nvPicPr>
          <p:cNvPr id="16" name="图片 11"/>
          <p:cNvPicPr>
            <a:picLocks noChangeAspect="1"/>
          </p:cNvPicPr>
          <p:nvPr/>
        </p:nvPicPr>
        <p:blipFill>
          <a:blip r:embed="rId48"/>
          <a:stretch>
            <a:fillRect/>
          </a:stretch>
        </p:blipFill>
        <p:spPr>
          <a:xfrm>
            <a:off x="2301240" y="5253355"/>
            <a:ext cx="2868930" cy="1558925"/>
          </a:xfrm>
          <a:prstGeom prst="rect">
            <a:avLst/>
          </a:prstGeom>
          <a:noFill/>
          <a:ln>
            <a:noFill/>
          </a:ln>
        </p:spPr>
      </p:pic>
      <p:pic>
        <p:nvPicPr>
          <p:cNvPr id="17" name="图片 9"/>
          <p:cNvPicPr>
            <a:picLocks noChangeAspect="1"/>
          </p:cNvPicPr>
          <p:nvPr/>
        </p:nvPicPr>
        <p:blipFill>
          <a:blip r:embed="rId49"/>
          <a:stretch>
            <a:fillRect/>
          </a:stretch>
        </p:blipFill>
        <p:spPr>
          <a:xfrm>
            <a:off x="0" y="5227955"/>
            <a:ext cx="2301240" cy="1525270"/>
          </a:xfrm>
          <a:prstGeom prst="rect">
            <a:avLst/>
          </a:prstGeom>
          <a:noFill/>
          <a:ln>
            <a:noFill/>
          </a:ln>
        </p:spPr>
      </p:pic>
      <p:pic>
        <p:nvPicPr>
          <p:cNvPr id="18" name="图片 15"/>
          <p:cNvPicPr>
            <a:picLocks noChangeAspect="1"/>
          </p:cNvPicPr>
          <p:nvPr/>
        </p:nvPicPr>
        <p:blipFill>
          <a:blip r:embed="rId50"/>
          <a:stretch>
            <a:fillRect/>
          </a:stretch>
        </p:blipFill>
        <p:spPr>
          <a:xfrm>
            <a:off x="0" y="0"/>
            <a:ext cx="2630805" cy="1343025"/>
          </a:xfrm>
          <a:prstGeom prst="rect">
            <a:avLst/>
          </a:prstGeom>
          <a:noFill/>
          <a:ln>
            <a:noFill/>
          </a:ln>
        </p:spPr>
      </p:pic>
      <p:pic>
        <p:nvPicPr>
          <p:cNvPr id="19" name="图片 18"/>
          <p:cNvPicPr>
            <a:picLocks noChangeAspect="1"/>
          </p:cNvPicPr>
          <p:nvPr/>
        </p:nvPicPr>
        <p:blipFill>
          <a:blip r:embed="rId51"/>
          <a:stretch>
            <a:fillRect/>
          </a:stretch>
        </p:blipFill>
        <p:spPr>
          <a:xfrm>
            <a:off x="2594610" y="0"/>
            <a:ext cx="2483485" cy="1340485"/>
          </a:xfrm>
          <a:prstGeom prst="rect">
            <a:avLst/>
          </a:prstGeom>
          <a:noFill/>
          <a:ln>
            <a:noFill/>
          </a:ln>
        </p:spPr>
      </p:pic>
      <p:pic>
        <p:nvPicPr>
          <p:cNvPr id="22" name="图片 21"/>
          <p:cNvPicPr>
            <a:picLocks noChangeAspect="1"/>
          </p:cNvPicPr>
          <p:nvPr/>
        </p:nvPicPr>
        <p:blipFill>
          <a:blip r:embed="rId52"/>
          <a:stretch>
            <a:fillRect/>
          </a:stretch>
        </p:blipFill>
        <p:spPr>
          <a:xfrm>
            <a:off x="0" y="1343025"/>
            <a:ext cx="2917825" cy="1445895"/>
          </a:xfrm>
          <a:prstGeom prst="rect">
            <a:avLst/>
          </a:prstGeom>
          <a:noFill/>
          <a:ln>
            <a:noFill/>
          </a:ln>
        </p:spPr>
      </p:pic>
      <p:pic>
        <p:nvPicPr>
          <p:cNvPr id="24" name="图片 24"/>
          <p:cNvPicPr>
            <a:picLocks noChangeAspect="1"/>
          </p:cNvPicPr>
          <p:nvPr/>
        </p:nvPicPr>
        <p:blipFill>
          <a:blip r:embed="rId53"/>
          <a:stretch>
            <a:fillRect/>
          </a:stretch>
        </p:blipFill>
        <p:spPr>
          <a:xfrm>
            <a:off x="2917825" y="1310640"/>
            <a:ext cx="2613025" cy="1421130"/>
          </a:xfrm>
          <a:prstGeom prst="rect">
            <a:avLst/>
          </a:prstGeom>
          <a:noFill/>
          <a:ln>
            <a:noFill/>
          </a:ln>
        </p:spPr>
      </p:pic>
      <p:pic>
        <p:nvPicPr>
          <p:cNvPr id="23" name="图片 28"/>
          <p:cNvPicPr>
            <a:picLocks noChangeAspect="1"/>
          </p:cNvPicPr>
          <p:nvPr/>
        </p:nvPicPr>
        <p:blipFill>
          <a:blip r:embed="rId54"/>
          <a:stretch>
            <a:fillRect/>
          </a:stretch>
        </p:blipFill>
        <p:spPr>
          <a:xfrm>
            <a:off x="8298180" y="0"/>
            <a:ext cx="3893820" cy="2051050"/>
          </a:xfrm>
          <a:prstGeom prst="rect">
            <a:avLst/>
          </a:prstGeom>
          <a:noFill/>
          <a:ln>
            <a:noFill/>
          </a:ln>
        </p:spPr>
      </p:pic>
      <p:sp>
        <p:nvSpPr>
          <p:cNvPr id="25" name="文本框 24"/>
          <p:cNvSpPr txBox="1"/>
          <p:nvPr/>
        </p:nvSpPr>
        <p:spPr>
          <a:xfrm>
            <a:off x="5231130" y="6167120"/>
            <a:ext cx="4490085" cy="645160"/>
          </a:xfrm>
          <a:prstGeom prst="rect">
            <a:avLst/>
          </a:prstGeom>
          <a:noFill/>
        </p:spPr>
        <p:txBody>
          <a:bodyPr wrap="square" rtlCol="0">
            <a:spAutoFit/>
          </a:bodyPr>
          <a:p>
            <a:r>
              <a:rPr lang="en-US" altLang="zh-CN"/>
              <a:t>ps</a:t>
            </a:r>
            <a:r>
              <a:rPr lang="zh-CN" altLang="en-US"/>
              <a:t>：以上与以下数据均来自中</a:t>
            </a:r>
            <a:endParaRPr lang="zh-CN" altLang="en-US"/>
          </a:p>
          <a:p>
            <a:r>
              <a:rPr lang="zh-CN" altLang="en-US"/>
              <a:t>华人民共和国生态环境部</a:t>
            </a:r>
            <a:r>
              <a:rPr lang="zh-CN" altLang="en-US"/>
              <a:t>官网</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关于中国工业污染的数据（</a:t>
            </a:r>
            <a:r>
              <a:rPr lang="en-US" altLang="zh-CN"/>
              <a:t>2021</a:t>
            </a:r>
            <a:r>
              <a:t>年）</a:t>
            </a:r>
          </a:p>
        </p:txBody>
      </p:sp>
      <p:sp>
        <p:nvSpPr>
          <p:cNvPr id="100" name="文本框 99"/>
          <p:cNvSpPr txBox="1"/>
          <p:nvPr/>
        </p:nvSpPr>
        <p:spPr>
          <a:xfrm>
            <a:off x="6216650" y="1122045"/>
            <a:ext cx="5628005" cy="2306955"/>
          </a:xfrm>
          <a:prstGeom prst="rect">
            <a:avLst/>
          </a:prstGeom>
          <a:noFill/>
          <a:ln w="9525">
            <a:noFill/>
          </a:ln>
        </p:spPr>
        <p:txBody>
          <a:bodyPr wrap="square">
            <a:spAutoFit/>
          </a:bodyPr>
          <a:p>
            <a:pPr indent="0"/>
            <a:r>
              <a:rPr lang="zh-CN" b="0">
                <a:ea typeface="宋体" panose="02010600030101010101" pitchFamily="2" charset="-122"/>
              </a:rPr>
              <a:t>关于工业污染源</a:t>
            </a:r>
            <a:endParaRPr lang="zh-CN" b="0">
              <a:ea typeface="宋体" panose="02010600030101010101" pitchFamily="2" charset="-122"/>
            </a:endParaRPr>
          </a:p>
          <a:p>
            <a:pPr indent="0"/>
            <a:r>
              <a:rPr lang="zh-CN" b="0">
                <a:ea typeface="宋体" panose="02010600030101010101" pitchFamily="2" charset="-122"/>
              </a:rPr>
              <a:t>2021年，全国重点调查工业企业165190家，其中，有废水污染物产生或排放的企业 75276家，有废气污染物产生或排放的企业146771家，有一般工业固体废物产生的企业 114886家，有工业危险废物产生的企业87928家。</a:t>
            </a:r>
            <a:endParaRPr lang="zh-CN" b="0">
              <a:ea typeface="宋体" panose="02010600030101010101" pitchFamily="2" charset="-122"/>
            </a:endParaRPr>
          </a:p>
          <a:p>
            <a:pPr indent="0"/>
            <a:r>
              <a:rPr lang="zh-CN" b="0">
                <a:ea typeface="宋体" panose="02010600030101010101" pitchFamily="2" charset="-122"/>
              </a:rPr>
              <a:t>调查工业企业数量排名前三的地区依次为广东、浙江和河北，分别为17712家、17472 家和12321家。</a:t>
            </a:r>
            <a:endParaRPr lang="zh-CN" b="0">
              <a:ea typeface="宋体" panose="02010600030101010101" pitchFamily="2" charset="-122"/>
            </a:endParaRPr>
          </a:p>
        </p:txBody>
      </p:sp>
      <p:sp>
        <p:nvSpPr>
          <p:cNvPr id="2" name="文本框 1"/>
          <p:cNvSpPr txBox="1"/>
          <p:nvPr/>
        </p:nvSpPr>
        <p:spPr>
          <a:xfrm>
            <a:off x="538480" y="3920490"/>
            <a:ext cx="5557520" cy="1476375"/>
          </a:xfrm>
          <a:prstGeom prst="rect">
            <a:avLst/>
          </a:prstGeom>
          <a:noFill/>
          <a:ln w="9525">
            <a:noFill/>
          </a:ln>
        </p:spPr>
        <p:txBody>
          <a:bodyPr wrap="square">
            <a:spAutoFit/>
          </a:bodyPr>
          <a:p>
            <a:pPr indent="0"/>
            <a:r>
              <a:rPr lang="zh-CN" b="0">
                <a:ea typeface="宋体" panose="02010600030101010101" pitchFamily="2" charset="-122"/>
              </a:rPr>
              <a:t>2021年，在统计调查的42个工业行业中，颗粒物排放量排名前三的行业依次为煤炭 开采和洗选业，非金属矿物制品业，黑色金属冶炼和压延加工业。3个行业的颗粒物排放 量合计为211.9万吨，占全国工业源颗粒物排放量的65.2%。</a:t>
            </a:r>
            <a:endParaRPr lang="zh-CN" b="0">
              <a:ea typeface="宋体" panose="02010600030101010101" pitchFamily="2" charset="-122"/>
            </a:endParaRPr>
          </a:p>
        </p:txBody>
      </p:sp>
      <p:sp>
        <p:nvSpPr>
          <p:cNvPr id="3" name="文本框 2"/>
          <p:cNvSpPr txBox="1"/>
          <p:nvPr/>
        </p:nvSpPr>
        <p:spPr>
          <a:xfrm>
            <a:off x="538480" y="1331595"/>
            <a:ext cx="5080000" cy="922020"/>
          </a:xfrm>
          <a:prstGeom prst="rect">
            <a:avLst/>
          </a:prstGeom>
          <a:noFill/>
          <a:ln w="9525">
            <a:noFill/>
          </a:ln>
        </p:spPr>
        <p:txBody>
          <a:bodyPr>
            <a:spAutoFit/>
          </a:bodyPr>
          <a:p>
            <a:pPr indent="0"/>
            <a:r>
              <a:rPr lang="zh-CN" b="0">
                <a:ea typeface="宋体" panose="02010600030101010101" pitchFamily="2" charset="-122"/>
              </a:rPr>
              <a:t>二氧化硫排放量排名前五的地区依次为内蒙古、云南、河北、山东和辽宁， 排放量合计为89.7万吨，占全国二氧化硫排放量的32.7%。</a:t>
            </a:r>
            <a:endParaRPr lang="zh-CN" altLang="en-US" b="0">
              <a:ea typeface="宋体" panose="02010600030101010101" pitchFamily="2" charset="-122"/>
            </a:endParaRPr>
          </a:p>
        </p:txBody>
      </p:sp>
      <p:sp>
        <p:nvSpPr>
          <p:cNvPr id="5" name="文本框 4"/>
          <p:cNvSpPr txBox="1"/>
          <p:nvPr/>
        </p:nvSpPr>
        <p:spPr>
          <a:xfrm>
            <a:off x="538480" y="2558733"/>
            <a:ext cx="5080000" cy="1198880"/>
          </a:xfrm>
          <a:prstGeom prst="rect">
            <a:avLst/>
          </a:prstGeom>
          <a:noFill/>
          <a:ln w="9525">
            <a:noFill/>
          </a:ln>
        </p:spPr>
        <p:txBody>
          <a:bodyPr>
            <a:spAutoFit/>
          </a:bodyPr>
          <a:p>
            <a:pPr indent="0"/>
            <a:r>
              <a:rPr lang="zh-CN" b="0">
                <a:ea typeface="宋体" panose="02010600030101010101" pitchFamily="2" charset="-122"/>
              </a:rPr>
              <a:t>氮氧化物排放量排名前三的行业依次为电力、热力生产和供应业，非金属矿物制品业，黑色金属冶炼和压延加工业。3个行业的氮氧化物排放量合计为303.0万吨。</a:t>
            </a:r>
            <a:endParaRPr lang="zh-CN" altLang="en-US" b="0">
              <a:ea typeface="宋体" panose="02010600030101010101" pitchFamily="2" charset="-122"/>
            </a:endParaRPr>
          </a:p>
        </p:txBody>
      </p:sp>
      <p:sp>
        <p:nvSpPr>
          <p:cNvPr id="33" name="文本框 32"/>
          <p:cNvSpPr txBox="1"/>
          <p:nvPr/>
        </p:nvSpPr>
        <p:spPr>
          <a:xfrm>
            <a:off x="6269355" y="3487103"/>
            <a:ext cx="5080000" cy="1476375"/>
          </a:xfrm>
          <a:prstGeom prst="rect">
            <a:avLst/>
          </a:prstGeom>
          <a:noFill/>
          <a:ln w="9525">
            <a:noFill/>
          </a:ln>
        </p:spPr>
        <p:txBody>
          <a:bodyPr>
            <a:spAutoFit/>
          </a:bodyPr>
          <a:p>
            <a:pPr indent="0"/>
            <a:r>
              <a:rPr lang="zh-CN" b="0">
                <a:ea typeface="宋体" panose="02010600030101010101" pitchFamily="2" charset="-122"/>
              </a:rPr>
              <a:t>挥发性有机物排放量排名前三的行业依次为石油、煤炭及其他燃料加工业，化学原料和化学制品制造业，橡胶和塑料制品业。3个行业的挥发性有机物排放量合计为112.8万吨，占全国工业源挥发性有机物排放量的 54.3%。</a:t>
            </a:r>
            <a:endParaRPr lang="zh-CN" altLang="en-US" b="0">
              <a:ea typeface="宋体" panose="02010600030101010101" pitchFamily="2" charset="-122"/>
            </a:endParaRPr>
          </a:p>
        </p:txBody>
      </p:sp>
      <p:sp>
        <p:nvSpPr>
          <p:cNvPr id="37" name="文本框 36"/>
          <p:cNvSpPr txBox="1"/>
          <p:nvPr/>
        </p:nvSpPr>
        <p:spPr>
          <a:xfrm>
            <a:off x="6269355" y="4999673"/>
            <a:ext cx="5080000" cy="1753235"/>
          </a:xfrm>
          <a:prstGeom prst="rect">
            <a:avLst/>
          </a:prstGeom>
          <a:noFill/>
          <a:ln w="9525">
            <a:noFill/>
          </a:ln>
        </p:spPr>
        <p:txBody>
          <a:bodyPr>
            <a:spAutoFit/>
          </a:bodyPr>
          <a:p>
            <a:pPr indent="0"/>
            <a:r>
              <a:rPr lang="zh-CN" b="0">
                <a:ea typeface="宋体" panose="02010600030101010101" pitchFamily="2" charset="-122"/>
              </a:rPr>
              <a:t>一般工业固体废物产生量排名前五的行业</a:t>
            </a:r>
            <a:r>
              <a:rPr lang="en-US" b="0">
                <a:latin typeface="宋体" panose="02010600030101010101" pitchFamily="2" charset="-122"/>
                <a:ea typeface="宋体" panose="02010600030101010101" pitchFamily="2" charset="-122"/>
              </a:rPr>
              <a:t> </a:t>
            </a:r>
            <a:r>
              <a:rPr lang="zh-CN" b="0">
                <a:ea typeface="宋体" panose="02010600030101010101" pitchFamily="2" charset="-122"/>
              </a:rPr>
              <a:t>依次为电力、热力生产和供应业，黑色金属矿采选业，黑色金属冶炼和压延加工业，有色金属矿采选业，煤炭开采和洗选业。5个行业的一般工业固体废物产生量合计为30.5亿吨，占全国一般工业固体废物产生量的76.9%。</a:t>
            </a:r>
            <a:endParaRPr lang="zh-CN" altLang="en-US" b="0">
              <a:ea typeface="宋体" panose="02010600030101010101" pitchFamily="2" charset="-122"/>
            </a:endParaRPr>
          </a:p>
        </p:txBody>
      </p:sp>
      <p:pic>
        <p:nvPicPr>
          <p:cNvPr id="14" name="图片 14"/>
          <p:cNvPicPr>
            <a:picLocks noChangeAspect="1"/>
          </p:cNvPicPr>
          <p:nvPr/>
        </p:nvPicPr>
        <p:blipFill>
          <a:blip r:embed="rId1"/>
          <a:stretch>
            <a:fillRect/>
          </a:stretch>
        </p:blipFill>
        <p:spPr>
          <a:xfrm>
            <a:off x="1289050" y="942340"/>
            <a:ext cx="3411220" cy="1541145"/>
          </a:xfrm>
          <a:prstGeom prst="rect">
            <a:avLst/>
          </a:prstGeom>
          <a:noFill/>
          <a:ln>
            <a:noFill/>
          </a:ln>
        </p:spPr>
      </p:pic>
      <p:pic>
        <p:nvPicPr>
          <p:cNvPr id="17" name="图片 17"/>
          <p:cNvPicPr>
            <a:picLocks noChangeAspect="1"/>
          </p:cNvPicPr>
          <p:nvPr/>
        </p:nvPicPr>
        <p:blipFill>
          <a:blip r:embed="rId2"/>
          <a:stretch>
            <a:fillRect/>
          </a:stretch>
        </p:blipFill>
        <p:spPr>
          <a:xfrm>
            <a:off x="1247140" y="2483485"/>
            <a:ext cx="3468370" cy="1444625"/>
          </a:xfrm>
          <a:prstGeom prst="rect">
            <a:avLst/>
          </a:prstGeom>
          <a:noFill/>
          <a:ln>
            <a:noFill/>
          </a:ln>
        </p:spPr>
      </p:pic>
      <p:pic>
        <p:nvPicPr>
          <p:cNvPr id="20" name="图片 20"/>
          <p:cNvPicPr>
            <a:picLocks noChangeAspect="1"/>
          </p:cNvPicPr>
          <p:nvPr/>
        </p:nvPicPr>
        <p:blipFill>
          <a:blip r:embed="rId3"/>
          <a:stretch>
            <a:fillRect/>
          </a:stretch>
        </p:blipFill>
        <p:spPr>
          <a:xfrm>
            <a:off x="1494790" y="3977005"/>
            <a:ext cx="3205480" cy="1363980"/>
          </a:xfrm>
          <a:prstGeom prst="rect">
            <a:avLst/>
          </a:prstGeom>
          <a:noFill/>
          <a:ln>
            <a:noFill/>
          </a:ln>
        </p:spPr>
      </p:pic>
      <p:pic>
        <p:nvPicPr>
          <p:cNvPr id="23" name="图片 23"/>
          <p:cNvPicPr>
            <a:picLocks noChangeAspect="1"/>
          </p:cNvPicPr>
          <p:nvPr/>
        </p:nvPicPr>
        <p:blipFill>
          <a:blip r:embed="rId4"/>
          <a:stretch>
            <a:fillRect/>
          </a:stretch>
        </p:blipFill>
        <p:spPr>
          <a:xfrm>
            <a:off x="6573838" y="2846070"/>
            <a:ext cx="4510405" cy="1951990"/>
          </a:xfrm>
          <a:prstGeom prst="rect">
            <a:avLst/>
          </a:prstGeom>
          <a:noFill/>
          <a:ln>
            <a:noFill/>
          </a:ln>
        </p:spPr>
      </p:pic>
      <p:pic>
        <p:nvPicPr>
          <p:cNvPr id="25" name="图片 25"/>
          <p:cNvPicPr>
            <a:picLocks noChangeAspect="1"/>
          </p:cNvPicPr>
          <p:nvPr/>
        </p:nvPicPr>
        <p:blipFill>
          <a:blip r:embed="rId5"/>
          <a:stretch>
            <a:fillRect/>
          </a:stretch>
        </p:blipFill>
        <p:spPr>
          <a:xfrm>
            <a:off x="6533198" y="4798060"/>
            <a:ext cx="4551045" cy="2018030"/>
          </a:xfrm>
          <a:prstGeom prst="rect">
            <a:avLst/>
          </a:prstGeom>
          <a:noFill/>
          <a:ln>
            <a:noFill/>
          </a:ln>
        </p:spPr>
      </p:pic>
      <p:pic>
        <p:nvPicPr>
          <p:cNvPr id="6" name="图片 1"/>
          <p:cNvPicPr>
            <a:picLocks noChangeAspect="1"/>
          </p:cNvPicPr>
          <p:nvPr/>
        </p:nvPicPr>
        <p:blipFill>
          <a:blip r:embed="rId6"/>
          <a:stretch>
            <a:fillRect/>
          </a:stretch>
        </p:blipFill>
        <p:spPr>
          <a:xfrm>
            <a:off x="6305233" y="228918"/>
            <a:ext cx="5267325" cy="23298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t>关于中国工业污染排放的总结</a:t>
            </a:r>
          </a:p>
        </p:txBody>
      </p:sp>
      <p:grpSp>
        <p:nvGrpSpPr>
          <p:cNvPr id="22" name="组合 21"/>
          <p:cNvGrpSpPr/>
          <p:nvPr/>
        </p:nvGrpSpPr>
        <p:grpSpPr>
          <a:xfrm>
            <a:off x="7093875" y="1665417"/>
            <a:ext cx="4215130" cy="1506855"/>
            <a:chOff x="8641357" y="2103170"/>
            <a:chExt cx="4215130" cy="1506855"/>
          </a:xfrm>
        </p:grpSpPr>
        <p:sp>
          <p:nvSpPr>
            <p:cNvPr id="23" name="TextBox 22"/>
            <p:cNvSpPr txBox="1"/>
            <p:nvPr>
              <p:custDataLst>
                <p:tags r:id="rId1"/>
              </p:custDataLst>
            </p:nvPr>
          </p:nvSpPr>
          <p:spPr>
            <a:xfrm>
              <a:off x="8803917" y="2749600"/>
              <a:ext cx="3514725" cy="86042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lang="zh-CN" sz="2000" b="1">
                  <a:solidFill>
                    <a:schemeClr val="tx1"/>
                  </a:solidFill>
                  <a:latin typeface="Calibri" panose="020F0502020204030204" charset="0"/>
                  <a:ea typeface="宋体" panose="02010600030101010101" pitchFamily="2" charset="-122"/>
                  <a:sym typeface="+mn-ea"/>
                </a:rPr>
                <a:t>两个污染</a:t>
              </a:r>
              <a:r>
                <a:rPr lang="en-US" altLang="zh-CN" sz="2000" b="1">
                  <a:solidFill>
                    <a:schemeClr val="tx1"/>
                  </a:solidFill>
                  <a:latin typeface="Calibri" panose="020F0502020204030204" charset="0"/>
                  <a:ea typeface="宋体" panose="02010600030101010101" pitchFamily="2" charset="-122"/>
                  <a:sym typeface="+mn-ea"/>
                </a:rPr>
                <a:t>“</a:t>
              </a:r>
              <a:r>
                <a:rPr lang="zh-CN" altLang="en-US" sz="2000" b="1">
                  <a:solidFill>
                    <a:schemeClr val="tx1"/>
                  </a:solidFill>
                  <a:latin typeface="Calibri" panose="020F0502020204030204" charset="0"/>
                  <a:ea typeface="宋体" panose="02010600030101010101" pitchFamily="2" charset="-122"/>
                  <a:sym typeface="+mn-ea"/>
                </a:rPr>
                <a:t>大头</a:t>
              </a:r>
              <a:r>
                <a:rPr lang="en-US" altLang="zh-CN" sz="2000" b="1">
                  <a:solidFill>
                    <a:schemeClr val="tx1"/>
                  </a:solidFill>
                  <a:latin typeface="Calibri" panose="020F0502020204030204" charset="0"/>
                  <a:ea typeface="宋体" panose="02010600030101010101" pitchFamily="2" charset="-122"/>
                  <a:sym typeface="+mn-ea"/>
                </a:rPr>
                <a:t>”</a:t>
              </a:r>
              <a:r>
                <a:rPr lang="zh-CN" altLang="en-US" sz="2000" b="1">
                  <a:solidFill>
                    <a:schemeClr val="tx1"/>
                  </a:solidFill>
                  <a:latin typeface="Calibri" panose="020F0502020204030204" charset="0"/>
                  <a:ea typeface="宋体" panose="02010600030101010101" pitchFamily="2" charset="-122"/>
                  <a:sym typeface="+mn-ea"/>
                </a:rPr>
                <a:t>：</a:t>
              </a:r>
              <a:endParaRPr lang="zh-CN" sz="2000" b="1">
                <a:solidFill>
                  <a:schemeClr val="tx1"/>
                </a:solidFill>
                <a:latin typeface="Calibri" panose="020F0502020204030204" charset="0"/>
                <a:ea typeface="宋体" panose="02010600030101010101" pitchFamily="2" charset="-122"/>
                <a:sym typeface="+mn-ea"/>
              </a:endParaRPr>
            </a:p>
            <a:p>
              <a:pPr marL="0" marR="0" lvl="0" indent="0" defTabSz="951230" eaLnBrk="1" fontAlgn="auto" latinLnBrk="0" hangingPunct="1">
                <a:lnSpc>
                  <a:spcPts val="2000"/>
                </a:lnSpc>
                <a:spcBef>
                  <a:spcPts val="0"/>
                </a:spcBef>
                <a:spcAft>
                  <a:spcPts val="0"/>
                </a:spcAft>
                <a:buClrTx/>
                <a:buSzTx/>
                <a:buFontTx/>
                <a:buNone/>
                <a:defRPr/>
              </a:pPr>
              <a:r>
                <a:rPr lang="zh-CN" sz="2000" b="1">
                  <a:solidFill>
                    <a:schemeClr val="tx1"/>
                  </a:solidFill>
                  <a:latin typeface="Calibri" panose="020F0502020204030204" charset="0"/>
                  <a:ea typeface="宋体" panose="02010600030101010101" pitchFamily="2" charset="-122"/>
                  <a:sym typeface="+mn-ea"/>
                </a:rPr>
                <a:t>化学原料和化学制品制造业</a:t>
              </a:r>
              <a:endParaRPr lang="zh-CN" sz="2000" b="1">
                <a:solidFill>
                  <a:schemeClr val="tx1"/>
                </a:solidFill>
                <a:latin typeface="Calibri" panose="020F0502020204030204" charset="0"/>
                <a:ea typeface="宋体" panose="02010600030101010101" pitchFamily="2" charset="-122"/>
                <a:sym typeface="+mn-ea"/>
              </a:endParaRPr>
            </a:p>
            <a:p>
              <a:pPr marL="0" marR="0" lvl="0" indent="0" defTabSz="951230" eaLnBrk="1" fontAlgn="auto" latinLnBrk="0" hangingPunct="1">
                <a:lnSpc>
                  <a:spcPts val="2000"/>
                </a:lnSpc>
                <a:spcBef>
                  <a:spcPts val="0"/>
                </a:spcBef>
                <a:spcAft>
                  <a:spcPts val="0"/>
                </a:spcAft>
                <a:buClrTx/>
                <a:buSzTx/>
                <a:buFontTx/>
                <a:buNone/>
                <a:defRPr/>
              </a:pPr>
              <a:r>
                <a:rPr lang="zh-CN" sz="2000" b="1">
                  <a:solidFill>
                    <a:schemeClr val="tx1"/>
                  </a:solidFill>
                  <a:latin typeface="Calibri" panose="020F0502020204030204" charset="0"/>
                  <a:ea typeface="宋体" panose="02010600030101010101" pitchFamily="2" charset="-122"/>
                  <a:sym typeface="+mn-ea"/>
                </a:rPr>
                <a:t>黑色</a:t>
              </a:r>
              <a:r>
                <a:rPr lang="en-US" sz="2000" b="1">
                  <a:solidFill>
                    <a:schemeClr val="tx1"/>
                  </a:solidFill>
                  <a:latin typeface="Calibri" panose="020F0502020204030204" charset="0"/>
                  <a:ea typeface="宋体" panose="02010600030101010101" pitchFamily="2" charset="-122"/>
                  <a:sym typeface="+mn-ea"/>
                </a:rPr>
                <a:t>/</a:t>
              </a:r>
              <a:r>
                <a:rPr lang="zh-CN" sz="2000" b="1">
                  <a:solidFill>
                    <a:schemeClr val="tx1"/>
                  </a:solidFill>
                  <a:latin typeface="Calibri" panose="020F0502020204030204" charset="0"/>
                  <a:ea typeface="宋体" panose="02010600030101010101" pitchFamily="2" charset="-122"/>
                  <a:sym typeface="+mn-ea"/>
                </a:rPr>
                <a:t>有色金属冶炼业</a:t>
              </a:r>
              <a:endParaRPr kumimoji="0" lang="en-US" altLang="en-US" sz="2000" b="1"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sym typeface="+mn-ea"/>
              </a:endParaRPr>
            </a:p>
          </p:txBody>
        </p:sp>
        <p:sp>
          <p:nvSpPr>
            <p:cNvPr id="24" name="Freeform 512"/>
            <p:cNvSpPr/>
            <p:nvPr>
              <p:custDataLst>
                <p:tags r:id="rId2"/>
              </p:custDataLst>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p:spPr>
          <p:txBody>
            <a:bodyPr vert="horz" wrap="square" lIns="91440" tIns="45720" rIns="91440" bIns="45720" numCol="1" anchor="t" anchorCtr="0" compatLnSpc="1"/>
            <a:lstStyle/>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sp>
          <p:nvSpPr>
            <p:cNvPr id="25" name="TextBox 24"/>
            <p:cNvSpPr txBox="1"/>
            <p:nvPr>
              <p:custDataLst>
                <p:tags r:id="rId3"/>
              </p:custDataLst>
            </p:nvPr>
          </p:nvSpPr>
          <p:spPr>
            <a:xfrm>
              <a:off x="8784232" y="2103170"/>
              <a:ext cx="4072255" cy="521970"/>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lang="zh-CN" sz="2800" b="1">
                  <a:solidFill>
                    <a:srgbClr val="C00000"/>
                  </a:solidFill>
                  <a:latin typeface="Calibri" panose="020F0502020204030204" charset="0"/>
                  <a:ea typeface="宋体" panose="02010600030101010101" pitchFamily="2" charset="-122"/>
                  <a:sym typeface="+mn-ea"/>
                </a:rPr>
                <a:t>工业三废排放重灾区</a:t>
              </a:r>
              <a:endParaRPr kumimoji="0" lang="zh-CN" altLang="zh-CN" sz="2800" b="1" i="0" u="none" strike="noStrike" kern="0" cap="none" spc="0" normalizeH="0" baseline="0" noProof="0" dirty="0" smtClean="0">
                <a:ln>
                  <a:noFill/>
                </a:ln>
                <a:solidFill>
                  <a:srgbClr val="C00000"/>
                </a:solidFill>
                <a:effectLst/>
                <a:uLnTx/>
                <a:uFillTx/>
                <a:latin typeface="Calibri" panose="020F0502020204030204" charset="0"/>
                <a:ea typeface="宋体" panose="02010600030101010101" pitchFamily="2" charset="-122"/>
                <a:sym typeface="+mn-ea"/>
              </a:endParaRPr>
            </a:p>
          </p:txBody>
        </p:sp>
      </p:grpSp>
      <p:grpSp>
        <p:nvGrpSpPr>
          <p:cNvPr id="26" name="组合 25"/>
          <p:cNvGrpSpPr/>
          <p:nvPr/>
        </p:nvGrpSpPr>
        <p:grpSpPr>
          <a:xfrm>
            <a:off x="7189242" y="4138930"/>
            <a:ext cx="4411574" cy="1089973"/>
            <a:chOff x="8783983" y="2187178"/>
            <a:chExt cx="3518225" cy="706772"/>
          </a:xfrm>
        </p:grpSpPr>
        <p:sp>
          <p:nvSpPr>
            <p:cNvPr id="27" name="TextBox 26"/>
            <p:cNvSpPr txBox="1"/>
            <p:nvPr>
              <p:custDataLst>
                <p:tags r:id="rId4"/>
              </p:custDataLst>
            </p:nvPr>
          </p:nvSpPr>
          <p:spPr>
            <a:xfrm>
              <a:off x="8783983" y="2565371"/>
              <a:ext cx="2814320" cy="328579"/>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indent="0"/>
              <a:r>
                <a:rPr lang="zh-CN" b="1">
                  <a:solidFill>
                    <a:schemeClr val="tx1"/>
                  </a:solidFill>
                  <a:latin typeface="Calibri" panose="020F0502020204030204" charset="0"/>
                  <a:ea typeface="宋体" panose="02010600030101010101" pitchFamily="2" charset="-122"/>
                  <a:sym typeface="+mn-ea"/>
                </a:rPr>
                <a:t>河北、山西、内蒙古最为严重</a:t>
              </a:r>
              <a:endParaRPr kumimoji="0" lang="zh-CN" altLang="en-US" b="1" i="0" u="none" strike="noStrike" kern="0" cap="none" spc="0" normalizeH="0" baseline="0" noProof="0" dirty="0">
                <a:ln>
                  <a:noFill/>
                </a:ln>
                <a:solidFill>
                  <a:schemeClr val="tx1"/>
                </a:solidFill>
                <a:effectLst/>
                <a:uLnTx/>
                <a:uFillTx/>
                <a:latin typeface="Calibri" panose="020F0502020204030204" charset="0"/>
                <a:ea typeface="宋体" panose="02010600030101010101" pitchFamily="2" charset="-122"/>
                <a:sym typeface="+mn-ea"/>
              </a:endParaRPr>
            </a:p>
          </p:txBody>
        </p:sp>
        <p:sp>
          <p:nvSpPr>
            <p:cNvPr id="29" name="TextBox 28"/>
            <p:cNvSpPr txBox="1"/>
            <p:nvPr>
              <p:custDataLst>
                <p:tags r:id="rId5"/>
              </p:custDataLst>
            </p:nvPr>
          </p:nvSpPr>
          <p:spPr>
            <a:xfrm>
              <a:off x="8784165" y="2187178"/>
              <a:ext cx="3518043" cy="338461"/>
            </a:xfrm>
            <a:prstGeom prst="rect">
              <a:avLst/>
            </a:prstGeom>
            <a:noFill/>
          </p:spPr>
          <p:txBody>
            <a:bodyPr wrap="square" rtlCol="0">
              <a:spAutoFit/>
            </a:bodyPr>
            <a:lstStyle/>
            <a:p>
              <a:pPr marL="0" marR="0" lvl="0" indent="0" defTabSz="951230" eaLnBrk="1" fontAlgn="auto" latinLnBrk="0" hangingPunct="1">
                <a:lnSpc>
                  <a:spcPct val="100000"/>
                </a:lnSpc>
                <a:spcBef>
                  <a:spcPts val="0"/>
                </a:spcBef>
                <a:spcAft>
                  <a:spcPts val="0"/>
                </a:spcAft>
                <a:buClrTx/>
                <a:buSzTx/>
                <a:buFontTx/>
                <a:buNone/>
                <a:defRPr/>
              </a:pPr>
              <a:r>
                <a:rPr lang="zh-CN" sz="2800" b="1">
                  <a:solidFill>
                    <a:srgbClr val="C00000"/>
                  </a:solidFill>
                  <a:latin typeface="Calibri" panose="020F0502020204030204" charset="0"/>
                  <a:ea typeface="宋体" panose="02010600030101010101" pitchFamily="2" charset="-122"/>
                  <a:sym typeface="+mn-ea"/>
                </a:rPr>
                <a:t>工业三废总排放呈地区化</a:t>
              </a:r>
              <a:endParaRPr kumimoji="0" lang="zh-CN" altLang="zh-CN" sz="2800" b="1" i="0" u="none" strike="noStrike" kern="0" cap="none" spc="0" normalizeH="0" baseline="0" noProof="0" dirty="0" smtClean="0">
                <a:ln>
                  <a:noFill/>
                </a:ln>
                <a:solidFill>
                  <a:srgbClr val="C00000"/>
                </a:solidFill>
                <a:effectLst/>
                <a:uLnTx/>
                <a:uFillTx/>
                <a:latin typeface="Calibri" panose="020F0502020204030204" charset="0"/>
                <a:ea typeface="宋体" panose="02010600030101010101" pitchFamily="2" charset="-122"/>
                <a:sym typeface="+mn-ea"/>
              </a:endParaRPr>
            </a:p>
          </p:txBody>
        </p:sp>
      </p:grpSp>
      <p:sp>
        <p:nvSpPr>
          <p:cNvPr id="7" name="Freeform 512"/>
          <p:cNvSpPr/>
          <p:nvPr>
            <p:custDataLst>
              <p:tags r:id="rId6"/>
            </p:custDataLst>
          </p:nvPr>
        </p:nvSpPr>
        <p:spPr bwMode="auto">
          <a:xfrm>
            <a:off x="7093875" y="4282239"/>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tx1"/>
          </a:solidFill>
          <a:ln>
            <a:noFill/>
          </a:ln>
        </p:spPr>
        <p:txBody>
          <a:bodyPr vert="horz" wrap="square" lIns="91440" tIns="45720" rIns="91440" bIns="45720" numCol="1" anchor="t" anchorCtr="0" compatLnSpc="1"/>
          <a:p>
            <a:pPr marL="0" marR="0" lvl="0" indent="0"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endParaRPr>
          </a:p>
        </p:txBody>
      </p:sp>
      <p:pic>
        <p:nvPicPr>
          <p:cNvPr id="36" name="图片 36"/>
          <p:cNvPicPr>
            <a:picLocks noChangeAspect="1"/>
          </p:cNvPicPr>
          <p:nvPr>
            <p:custDataLst>
              <p:tags r:id="rId7"/>
            </p:custDataLst>
          </p:nvPr>
        </p:nvPicPr>
        <p:blipFill>
          <a:blip r:embed="rId8"/>
          <a:srcRect r="1259"/>
          <a:stretch>
            <a:fillRect/>
          </a:stretch>
        </p:blipFill>
        <p:spPr>
          <a:xfrm>
            <a:off x="546100" y="1866265"/>
            <a:ext cx="6078220" cy="3126105"/>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281940" y="129540"/>
            <a:ext cx="5081270" cy="812165"/>
          </a:xfrm>
        </p:spPr>
        <p:txBody>
          <a:bodyPr>
            <a:normAutofit fontScale="90000"/>
          </a:bodyPr>
          <a:p>
            <a:r>
              <a:t>针对污染排放大头的方案</a:t>
            </a:r>
            <a:r>
              <a:rPr lang="en-US" altLang="zh-CN"/>
              <a:t>——</a:t>
            </a:r>
            <a:br>
              <a:rPr lang="en-US" altLang="zh-CN"/>
            </a:br>
            <a:r>
              <a:rPr lang="en-US" altLang="zh-CN"/>
              <a:t>化学原料和化学制品制造业</a:t>
            </a:r>
            <a:endParaRPr lang="en-US" altLang="zh-CN"/>
          </a:p>
        </p:txBody>
      </p:sp>
      <p:sp>
        <p:nvSpPr>
          <p:cNvPr id="6" name="TextBox 37"/>
          <p:cNvSpPr txBox="1"/>
          <p:nvPr>
            <p:custDataLst>
              <p:tags r:id="rId1"/>
            </p:custDataLst>
          </p:nvPr>
        </p:nvSpPr>
        <p:spPr>
          <a:xfrm>
            <a:off x="1369060" y="3637280"/>
            <a:ext cx="1644650" cy="111696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lang="zh-CN" altLang="en-US" sz="1400" kern="0" noProof="0" dirty="0">
                <a:ln>
                  <a:noFill/>
                </a:ln>
                <a:solidFill>
                  <a:prstClr val="black">
                    <a:lumMod val="65000"/>
                    <a:lumOff val="35000"/>
                  </a:prstClr>
                </a:solidFill>
                <a:effectLst/>
                <a:uLnTx/>
                <a:uFillTx/>
                <a:sym typeface="+mn-ea"/>
              </a:rPr>
              <a:t>《中华人民共和国固体废物污染环境防治法（</a:t>
            </a:r>
            <a:r>
              <a:rPr lang="en-US" altLang="zh-CN" sz="1400" kern="0" noProof="0" dirty="0">
                <a:ln>
                  <a:noFill/>
                </a:ln>
                <a:solidFill>
                  <a:prstClr val="black">
                    <a:lumMod val="65000"/>
                    <a:lumOff val="35000"/>
                  </a:prstClr>
                </a:solidFill>
                <a:effectLst/>
                <a:uLnTx/>
                <a:uFillTx/>
                <a:sym typeface="+mn-ea"/>
              </a:rPr>
              <a:t>2020</a:t>
            </a:r>
            <a:r>
              <a:rPr lang="zh-CN" altLang="en-US" sz="1400" kern="0" noProof="0" dirty="0">
                <a:ln>
                  <a:noFill/>
                </a:ln>
                <a:solidFill>
                  <a:prstClr val="black">
                    <a:lumMod val="65000"/>
                    <a:lumOff val="35000"/>
                  </a:prstClr>
                </a:solidFill>
                <a:effectLst/>
                <a:uLnTx/>
                <a:uFillTx/>
                <a:sym typeface="+mn-ea"/>
              </a:rPr>
              <a:t>年修订）》</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7" name="任意多边形 6"/>
          <p:cNvSpPr/>
          <p:nvPr>
            <p:custDataLst>
              <p:tags r:id="rId2"/>
            </p:custDataLst>
          </p:nvPr>
        </p:nvSpPr>
        <p:spPr>
          <a:xfrm>
            <a:off x="1218565" y="1704340"/>
            <a:ext cx="9693275" cy="539115"/>
          </a:xfrm>
          <a:custGeom>
            <a:avLst/>
            <a:gdLst>
              <a:gd name="connsiteX0" fmla="*/ 5392799 w 10785598"/>
              <a:gd name="connsiteY0" fmla="*/ 0 h 599608"/>
              <a:gd name="connsiteX1" fmla="*/ 5783856 w 10785598"/>
              <a:gd name="connsiteY1" fmla="*/ 422028 h 599608"/>
              <a:gd name="connsiteX2" fmla="*/ 7247026 w 10785598"/>
              <a:gd name="connsiteY2" fmla="*/ 430641 h 599608"/>
              <a:gd name="connsiteX3" fmla="*/ 10676039 w 10785598"/>
              <a:gd name="connsiteY3" fmla="*/ 563357 h 599608"/>
              <a:gd name="connsiteX4" fmla="*/ 10785598 w 10785598"/>
              <a:gd name="connsiteY4" fmla="*/ 599608 h 599608"/>
              <a:gd name="connsiteX5" fmla="*/ 0 w 10785598"/>
              <a:gd name="connsiteY5" fmla="*/ 599608 h 599608"/>
              <a:gd name="connsiteX6" fmla="*/ 109559 w 10785598"/>
              <a:gd name="connsiteY6" fmla="*/ 563357 h 599608"/>
              <a:gd name="connsiteX7" fmla="*/ 3538573 w 10785598"/>
              <a:gd name="connsiteY7" fmla="*/ 430641 h 599608"/>
              <a:gd name="connsiteX8" fmla="*/ 5001742 w 10785598"/>
              <a:gd name="connsiteY8" fmla="*/ 422028 h 59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85598" h="599608">
                <a:moveTo>
                  <a:pt x="5392799" y="0"/>
                </a:moveTo>
                <a:lnTo>
                  <a:pt x="5783856" y="422028"/>
                </a:lnTo>
                <a:lnTo>
                  <a:pt x="7247026" y="430641"/>
                </a:lnTo>
                <a:cubicBezTo>
                  <a:pt x="8981558" y="451826"/>
                  <a:pt x="10298895" y="501879"/>
                  <a:pt x="10676039" y="563357"/>
                </a:cubicBezTo>
                <a:lnTo>
                  <a:pt x="10785598" y="599608"/>
                </a:lnTo>
                <a:lnTo>
                  <a:pt x="0" y="599608"/>
                </a:lnTo>
                <a:lnTo>
                  <a:pt x="109559" y="563357"/>
                </a:lnTo>
                <a:cubicBezTo>
                  <a:pt x="486703" y="501879"/>
                  <a:pt x="1804041" y="451826"/>
                  <a:pt x="3538573" y="430641"/>
                </a:cubicBezTo>
                <a:lnTo>
                  <a:pt x="5001742" y="422028"/>
                </a:lnTo>
                <a:close/>
              </a:path>
            </a:pathLst>
          </a:custGeom>
          <a:gradFill flip="none" rotWithShape="1">
            <a:gsLst>
              <a:gs pos="0">
                <a:sysClr val="window" lastClr="FFFFFF">
                  <a:lumMod val="85000"/>
                </a:sysClr>
              </a:gs>
              <a:gs pos="100000">
                <a:sysClr val="window" lastClr="FFFFFF"/>
              </a:gs>
            </a:gsLst>
            <a:lin ang="2700000" scaled="1"/>
            <a:tileRect/>
          </a:gradFill>
          <a:ln w="127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800" b="1"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nvGrpSpPr>
          <p:cNvPr id="8" name="组合 7"/>
          <p:cNvGrpSpPr/>
          <p:nvPr/>
        </p:nvGrpSpPr>
        <p:grpSpPr>
          <a:xfrm rot="0">
            <a:off x="1236345" y="2247265"/>
            <a:ext cx="1764665" cy="3082925"/>
            <a:chOff x="883213" y="2195876"/>
            <a:chExt cx="1840463" cy="3215041"/>
          </a:xfrm>
        </p:grpSpPr>
        <p:sp>
          <p:nvSpPr>
            <p:cNvPr id="9" name="圆角矩形 8"/>
            <p:cNvSpPr/>
            <p:nvPr>
              <p:custDataLst>
                <p:tags r:id="rId3"/>
              </p:custDataLst>
            </p:nvPr>
          </p:nvSpPr>
          <p:spPr>
            <a:xfrm>
              <a:off x="883213" y="2729494"/>
              <a:ext cx="1840463" cy="2681423"/>
            </a:xfrm>
            <a:prstGeom prst="roundRect">
              <a:avLst/>
            </a:prstGeom>
            <a:no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方正中等线简体" panose="03000509000000000000" pitchFamily="65" charset="-122"/>
                <a:ea typeface="方正中等线简体" panose="03000509000000000000" pitchFamily="65" charset="-122"/>
                <a:cs typeface="+mn-cs"/>
              </a:endParaRPr>
            </a:p>
          </p:txBody>
        </p:sp>
        <p:sp>
          <p:nvSpPr>
            <p:cNvPr id="10" name="任意多边形 9"/>
            <p:cNvSpPr/>
            <p:nvPr>
              <p:custDataLst>
                <p:tags r:id="rId4"/>
              </p:custDataLst>
            </p:nvPr>
          </p:nvSpPr>
          <p:spPr>
            <a:xfrm flipV="1">
              <a:off x="883213" y="2195876"/>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1" name="组合 10"/>
          <p:cNvGrpSpPr/>
          <p:nvPr/>
        </p:nvGrpSpPr>
        <p:grpSpPr>
          <a:xfrm rot="0">
            <a:off x="3216275" y="2247265"/>
            <a:ext cx="1764665" cy="3082925"/>
            <a:chOff x="2947998" y="2195876"/>
            <a:chExt cx="1840463" cy="3215041"/>
          </a:xfrm>
        </p:grpSpPr>
        <p:sp>
          <p:nvSpPr>
            <p:cNvPr id="12" name="圆角矩形 11"/>
            <p:cNvSpPr/>
            <p:nvPr>
              <p:custDataLst>
                <p:tags r:id="rId5"/>
              </p:custDataLst>
            </p:nvPr>
          </p:nvSpPr>
          <p:spPr>
            <a:xfrm>
              <a:off x="2947998" y="2729494"/>
              <a:ext cx="1840463" cy="2681423"/>
            </a:xfrm>
            <a:prstGeom prst="roundRect">
              <a:avLst/>
            </a:prstGeom>
            <a:no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方正中等线简体" panose="03000509000000000000" pitchFamily="65" charset="-122"/>
                <a:ea typeface="方正中等线简体" panose="03000509000000000000" pitchFamily="65" charset="-122"/>
                <a:cs typeface="+mn-cs"/>
              </a:endParaRPr>
            </a:p>
          </p:txBody>
        </p:sp>
        <p:sp>
          <p:nvSpPr>
            <p:cNvPr id="13" name="任意多边形 12"/>
            <p:cNvSpPr/>
            <p:nvPr>
              <p:custDataLst>
                <p:tags r:id="rId6"/>
              </p:custDataLst>
            </p:nvPr>
          </p:nvSpPr>
          <p:spPr>
            <a:xfrm flipV="1">
              <a:off x="2947998" y="2195876"/>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4" name="组合 13"/>
          <p:cNvGrpSpPr/>
          <p:nvPr/>
        </p:nvGrpSpPr>
        <p:grpSpPr>
          <a:xfrm rot="0">
            <a:off x="5196205" y="2247265"/>
            <a:ext cx="1764665" cy="3082925"/>
            <a:chOff x="5012783" y="2195876"/>
            <a:chExt cx="1840463" cy="3215041"/>
          </a:xfrm>
        </p:grpSpPr>
        <p:sp>
          <p:nvSpPr>
            <p:cNvPr id="15" name="圆角矩形 14"/>
            <p:cNvSpPr/>
            <p:nvPr>
              <p:custDataLst>
                <p:tags r:id="rId7"/>
              </p:custDataLst>
            </p:nvPr>
          </p:nvSpPr>
          <p:spPr>
            <a:xfrm>
              <a:off x="5012783" y="2729494"/>
              <a:ext cx="1840463" cy="2681423"/>
            </a:xfrm>
            <a:prstGeom prst="roundRect">
              <a:avLst/>
            </a:prstGeom>
            <a:no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方正中等线简体" panose="03000509000000000000" pitchFamily="65" charset="-122"/>
                <a:ea typeface="方正中等线简体" panose="03000509000000000000" pitchFamily="65" charset="-122"/>
                <a:cs typeface="+mn-cs"/>
              </a:endParaRPr>
            </a:p>
          </p:txBody>
        </p:sp>
        <p:sp>
          <p:nvSpPr>
            <p:cNvPr id="16" name="任意多边形 15"/>
            <p:cNvSpPr/>
            <p:nvPr>
              <p:custDataLst>
                <p:tags r:id="rId8"/>
              </p:custDataLst>
            </p:nvPr>
          </p:nvSpPr>
          <p:spPr>
            <a:xfrm flipV="1">
              <a:off x="5012783" y="2195876"/>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7" name="组合 16"/>
          <p:cNvGrpSpPr/>
          <p:nvPr/>
        </p:nvGrpSpPr>
        <p:grpSpPr>
          <a:xfrm rot="0">
            <a:off x="7176135" y="2247265"/>
            <a:ext cx="1764665" cy="3082925"/>
            <a:chOff x="7077568" y="2195876"/>
            <a:chExt cx="1840463" cy="3215041"/>
          </a:xfrm>
        </p:grpSpPr>
        <p:sp>
          <p:nvSpPr>
            <p:cNvPr id="18" name="圆角矩形 17"/>
            <p:cNvSpPr/>
            <p:nvPr>
              <p:custDataLst>
                <p:tags r:id="rId9"/>
              </p:custDataLst>
            </p:nvPr>
          </p:nvSpPr>
          <p:spPr>
            <a:xfrm>
              <a:off x="7077568" y="2729494"/>
              <a:ext cx="1840463" cy="2681423"/>
            </a:xfrm>
            <a:prstGeom prst="roundRect">
              <a:avLst/>
            </a:prstGeom>
            <a:no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方正中等线简体" panose="03000509000000000000" pitchFamily="65" charset="-122"/>
                <a:ea typeface="方正中等线简体" panose="03000509000000000000" pitchFamily="65" charset="-122"/>
                <a:cs typeface="+mn-cs"/>
              </a:endParaRPr>
            </a:p>
          </p:txBody>
        </p:sp>
        <p:sp>
          <p:nvSpPr>
            <p:cNvPr id="19" name="任意多边形 18"/>
            <p:cNvSpPr/>
            <p:nvPr>
              <p:custDataLst>
                <p:tags r:id="rId10"/>
              </p:custDataLst>
            </p:nvPr>
          </p:nvSpPr>
          <p:spPr>
            <a:xfrm flipV="1">
              <a:off x="7077568" y="2195876"/>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0" name="组合 19"/>
          <p:cNvGrpSpPr/>
          <p:nvPr/>
        </p:nvGrpSpPr>
        <p:grpSpPr>
          <a:xfrm rot="0">
            <a:off x="9156065" y="2247265"/>
            <a:ext cx="1764665" cy="3082925"/>
            <a:chOff x="9142351" y="2195876"/>
            <a:chExt cx="1840463" cy="3215041"/>
          </a:xfrm>
        </p:grpSpPr>
        <p:sp>
          <p:nvSpPr>
            <p:cNvPr id="21" name="圆角矩形 20"/>
            <p:cNvSpPr/>
            <p:nvPr>
              <p:custDataLst>
                <p:tags r:id="rId11"/>
              </p:custDataLst>
            </p:nvPr>
          </p:nvSpPr>
          <p:spPr>
            <a:xfrm>
              <a:off x="9142351" y="2729494"/>
              <a:ext cx="1840463" cy="2681423"/>
            </a:xfrm>
            <a:prstGeom prst="roundRect">
              <a:avLst/>
            </a:prstGeom>
            <a:noFill/>
            <a:ln w="1905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方正中等线简体" panose="03000509000000000000" pitchFamily="65" charset="-122"/>
                <a:ea typeface="方正中等线简体" panose="03000509000000000000" pitchFamily="65" charset="-122"/>
                <a:cs typeface="+mn-cs"/>
              </a:endParaRPr>
            </a:p>
          </p:txBody>
        </p:sp>
        <p:sp>
          <p:nvSpPr>
            <p:cNvPr id="22" name="任意多边形 21"/>
            <p:cNvSpPr/>
            <p:nvPr>
              <p:custDataLst>
                <p:tags r:id="rId12"/>
              </p:custDataLst>
            </p:nvPr>
          </p:nvSpPr>
          <p:spPr>
            <a:xfrm flipV="1">
              <a:off x="9142351" y="2195876"/>
              <a:ext cx="1840463" cy="1288232"/>
            </a:xfrm>
            <a:custGeom>
              <a:avLst/>
              <a:gdLst>
                <a:gd name="connsiteX0" fmla="*/ 958996 w 1963711"/>
                <a:gd name="connsiteY0" fmla="*/ 1374500 h 1374500"/>
                <a:gd name="connsiteX1" fmla="*/ 1004715 w 1963711"/>
                <a:gd name="connsiteY1" fmla="*/ 1374500 h 1374500"/>
                <a:gd name="connsiteX2" fmla="*/ 1004715 w 1963711"/>
                <a:gd name="connsiteY2" fmla="*/ 805149 h 1374500"/>
                <a:gd name="connsiteX3" fmla="*/ 1636419 w 1963711"/>
                <a:gd name="connsiteY3" fmla="*/ 805149 h 1374500"/>
                <a:gd name="connsiteX4" fmla="*/ 1963711 w 1963711"/>
                <a:gd name="connsiteY4" fmla="*/ 477857 h 1374500"/>
                <a:gd name="connsiteX5" fmla="*/ 1963711 w 1963711"/>
                <a:gd name="connsiteY5" fmla="*/ 179883 h 1374500"/>
                <a:gd name="connsiteX6" fmla="*/ 1166735 w 1963711"/>
                <a:gd name="connsiteY6" fmla="*/ 179883 h 1374500"/>
                <a:gd name="connsiteX7" fmla="*/ 981855 w 1963711"/>
                <a:gd name="connsiteY7" fmla="*/ 0 h 1374500"/>
                <a:gd name="connsiteX8" fmla="*/ 796975 w 1963711"/>
                <a:gd name="connsiteY8" fmla="*/ 179883 h 1374500"/>
                <a:gd name="connsiteX9" fmla="*/ 0 w 1963711"/>
                <a:gd name="connsiteY9" fmla="*/ 179883 h 1374500"/>
                <a:gd name="connsiteX10" fmla="*/ 0 w 1963711"/>
                <a:gd name="connsiteY10" fmla="*/ 477857 h 1374500"/>
                <a:gd name="connsiteX11" fmla="*/ 327292 w 1963711"/>
                <a:gd name="connsiteY11" fmla="*/ 805149 h 1374500"/>
                <a:gd name="connsiteX12" fmla="*/ 958996 w 1963711"/>
                <a:gd name="connsiteY12" fmla="*/ 805149 h 137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3711" h="1374500">
                  <a:moveTo>
                    <a:pt x="958996" y="1374500"/>
                  </a:moveTo>
                  <a:lnTo>
                    <a:pt x="1004715" y="1374500"/>
                  </a:lnTo>
                  <a:lnTo>
                    <a:pt x="1004715" y="805149"/>
                  </a:lnTo>
                  <a:lnTo>
                    <a:pt x="1636419" y="805149"/>
                  </a:lnTo>
                  <a:cubicBezTo>
                    <a:pt x="1817177" y="805149"/>
                    <a:pt x="1963711" y="658615"/>
                    <a:pt x="1963711" y="477857"/>
                  </a:cubicBezTo>
                  <a:lnTo>
                    <a:pt x="1963711" y="179883"/>
                  </a:lnTo>
                  <a:lnTo>
                    <a:pt x="1166735" y="179883"/>
                  </a:lnTo>
                  <a:lnTo>
                    <a:pt x="981855" y="0"/>
                  </a:lnTo>
                  <a:lnTo>
                    <a:pt x="796975" y="179883"/>
                  </a:lnTo>
                  <a:lnTo>
                    <a:pt x="0" y="179883"/>
                  </a:lnTo>
                  <a:lnTo>
                    <a:pt x="0" y="477857"/>
                  </a:lnTo>
                  <a:cubicBezTo>
                    <a:pt x="0" y="658615"/>
                    <a:pt x="146534" y="805149"/>
                    <a:pt x="327292" y="805149"/>
                  </a:cubicBezTo>
                  <a:lnTo>
                    <a:pt x="958996" y="805149"/>
                  </a:lnTo>
                  <a:close/>
                </a:path>
              </a:pathLst>
            </a:custGeom>
            <a:gradFill flip="none" rotWithShape="1">
              <a:gsLst>
                <a:gs pos="0">
                  <a:sysClr val="window" lastClr="FFFFFF">
                    <a:lumMod val="85000"/>
                  </a:sysClr>
                </a:gs>
                <a:gs pos="100000">
                  <a:sysClr val="window" lastClr="FFFFFF"/>
                </a:gs>
              </a:gsLst>
              <a:lin ang="2700000" scaled="1"/>
              <a:tileRect/>
            </a:gradFill>
            <a:ln w="38100" cap="flat" cmpd="sng" algn="ctr">
              <a:gradFill flip="none" rotWithShape="1">
                <a:gsLst>
                  <a:gs pos="0">
                    <a:sysClr val="window" lastClr="FFFFFF"/>
                  </a:gs>
                  <a:gs pos="100000">
                    <a:sysClr val="window" lastClr="FFFFFF">
                      <a:lumMod val="85000"/>
                    </a:sysClr>
                  </a:gs>
                </a:gsLst>
                <a:lin ang="2700000" scaled="1"/>
                <a:tileRect/>
              </a:gradFill>
              <a:prstDash val="solid"/>
            </a:ln>
            <a:effectLst>
              <a:outerShdw blurRad="88900" dist="101600" dir="2700000" algn="tl" rotWithShape="0">
                <a:prstClr val="black">
                  <a:alpha val="25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en-US" altLang="zh-CN" sz="800" b="1" i="0" u="none" strike="noStrike" kern="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endParaRPr>
            </a:p>
          </p:txBody>
        </p:sp>
      </p:grpSp>
      <p:sp>
        <p:nvSpPr>
          <p:cNvPr id="23" name="TextBox 54"/>
          <p:cNvSpPr txBox="1"/>
          <p:nvPr>
            <p:custDataLst>
              <p:tags r:id="rId13"/>
            </p:custDataLst>
          </p:nvPr>
        </p:nvSpPr>
        <p:spPr>
          <a:xfrm>
            <a:off x="1287780" y="2864485"/>
            <a:ext cx="1719580" cy="398780"/>
          </a:xfrm>
          <a:prstGeom prst="rect">
            <a:avLst/>
          </a:prstGeom>
          <a:noFill/>
        </p:spPr>
        <p:txBody>
          <a:bodyPr wrap="square" rtlCol="0">
            <a:spAutoFit/>
          </a:bodyPr>
          <a:lstStyle/>
          <a:p>
            <a:pPr algn="ctr" defTabSz="951230"/>
            <a:r>
              <a:rPr lang="en-US" sz="2000" dirty="0">
                <a:solidFill>
                  <a:srgbClr val="C00000"/>
                </a:solidFill>
                <a:latin typeface="微软雅黑" panose="020B0503020204020204" charset="-122"/>
              </a:rPr>
              <a:t>2020.04</a:t>
            </a:r>
            <a:endParaRPr lang="en-US" sz="2000" dirty="0">
              <a:solidFill>
                <a:srgbClr val="C00000"/>
              </a:solidFill>
              <a:latin typeface="微软雅黑" panose="020B0503020204020204" charset="-122"/>
            </a:endParaRPr>
          </a:p>
        </p:txBody>
      </p:sp>
      <p:sp>
        <p:nvSpPr>
          <p:cNvPr id="24" name="TextBox 55"/>
          <p:cNvSpPr txBox="1"/>
          <p:nvPr>
            <p:custDataLst>
              <p:tags r:id="rId14"/>
            </p:custDataLst>
          </p:nvPr>
        </p:nvSpPr>
        <p:spPr>
          <a:xfrm>
            <a:off x="3282315" y="2864485"/>
            <a:ext cx="1719580" cy="398780"/>
          </a:xfrm>
          <a:prstGeom prst="rect">
            <a:avLst/>
          </a:prstGeom>
          <a:noFill/>
        </p:spPr>
        <p:txBody>
          <a:bodyPr wrap="square" rtlCol="0">
            <a:spAutoFit/>
          </a:bodyPr>
          <a:lstStyle/>
          <a:p>
            <a:pPr algn="ctr" defTabSz="951230"/>
            <a:r>
              <a:rPr lang="en-US" sz="2000" dirty="0">
                <a:solidFill>
                  <a:srgbClr val="C00000"/>
                </a:solidFill>
                <a:latin typeface="微软雅黑" panose="020B0503020204020204" charset="-122"/>
              </a:rPr>
              <a:t>2018.12</a:t>
            </a:r>
            <a:endParaRPr lang="en-US" sz="2000" dirty="0">
              <a:solidFill>
                <a:srgbClr val="C00000"/>
              </a:solidFill>
              <a:latin typeface="微软雅黑" panose="020B0503020204020204" charset="-122"/>
            </a:endParaRPr>
          </a:p>
        </p:txBody>
      </p:sp>
      <p:sp>
        <p:nvSpPr>
          <p:cNvPr id="25" name="TextBox 56"/>
          <p:cNvSpPr txBox="1"/>
          <p:nvPr>
            <p:custDataLst>
              <p:tags r:id="rId15"/>
            </p:custDataLst>
          </p:nvPr>
        </p:nvSpPr>
        <p:spPr>
          <a:xfrm>
            <a:off x="5258435" y="2864485"/>
            <a:ext cx="1719580" cy="398780"/>
          </a:xfrm>
          <a:prstGeom prst="rect">
            <a:avLst/>
          </a:prstGeom>
          <a:noFill/>
        </p:spPr>
        <p:txBody>
          <a:bodyPr wrap="square" rtlCol="0">
            <a:spAutoFit/>
          </a:bodyPr>
          <a:lstStyle/>
          <a:p>
            <a:pPr algn="ctr" defTabSz="951230"/>
            <a:r>
              <a:rPr lang="en-US" sz="2000" dirty="0">
                <a:solidFill>
                  <a:srgbClr val="C00000"/>
                </a:solidFill>
                <a:latin typeface="微软雅黑" panose="020B0503020204020204" charset="-122"/>
              </a:rPr>
              <a:t>2018.12</a:t>
            </a:r>
            <a:endParaRPr lang="en-US" sz="2000" dirty="0">
              <a:solidFill>
                <a:srgbClr val="C00000"/>
              </a:solidFill>
              <a:latin typeface="微软雅黑" panose="020B0503020204020204" charset="-122"/>
            </a:endParaRPr>
          </a:p>
        </p:txBody>
      </p:sp>
      <p:sp>
        <p:nvSpPr>
          <p:cNvPr id="26" name="TextBox 57"/>
          <p:cNvSpPr txBox="1"/>
          <p:nvPr>
            <p:custDataLst>
              <p:tags r:id="rId16"/>
            </p:custDataLst>
          </p:nvPr>
        </p:nvSpPr>
        <p:spPr>
          <a:xfrm>
            <a:off x="7207885" y="2864485"/>
            <a:ext cx="1719580" cy="398780"/>
          </a:xfrm>
          <a:prstGeom prst="rect">
            <a:avLst/>
          </a:prstGeom>
          <a:noFill/>
        </p:spPr>
        <p:txBody>
          <a:bodyPr wrap="square" rtlCol="0">
            <a:spAutoFit/>
          </a:bodyPr>
          <a:lstStyle/>
          <a:p>
            <a:pPr algn="ctr" defTabSz="951230"/>
            <a:r>
              <a:rPr lang="en-US" sz="2000" dirty="0">
                <a:solidFill>
                  <a:srgbClr val="C00000"/>
                </a:solidFill>
                <a:latin typeface="微软雅黑" panose="020B0503020204020204" charset="-122"/>
              </a:rPr>
              <a:t>2014.04</a:t>
            </a:r>
            <a:endParaRPr lang="en-US" sz="2000" dirty="0">
              <a:solidFill>
                <a:srgbClr val="C00000"/>
              </a:solidFill>
              <a:latin typeface="微软雅黑" panose="020B0503020204020204" charset="-122"/>
            </a:endParaRPr>
          </a:p>
        </p:txBody>
      </p:sp>
      <p:sp>
        <p:nvSpPr>
          <p:cNvPr id="27" name="TextBox 58"/>
          <p:cNvSpPr txBox="1"/>
          <p:nvPr>
            <p:custDataLst>
              <p:tags r:id="rId17"/>
            </p:custDataLst>
          </p:nvPr>
        </p:nvSpPr>
        <p:spPr>
          <a:xfrm>
            <a:off x="9201785" y="2864485"/>
            <a:ext cx="1719580" cy="398780"/>
          </a:xfrm>
          <a:prstGeom prst="rect">
            <a:avLst/>
          </a:prstGeom>
          <a:noFill/>
        </p:spPr>
        <p:txBody>
          <a:bodyPr wrap="square" rtlCol="0">
            <a:spAutoFit/>
          </a:bodyPr>
          <a:lstStyle/>
          <a:p>
            <a:pPr algn="ctr" defTabSz="951230"/>
            <a:r>
              <a:rPr lang="en-US" sz="2000" dirty="0">
                <a:solidFill>
                  <a:srgbClr val="C00000"/>
                </a:solidFill>
                <a:latin typeface="微软雅黑" panose="020B0503020204020204" charset="-122"/>
              </a:rPr>
              <a:t>2012.07</a:t>
            </a:r>
            <a:endParaRPr lang="en-US" sz="2000" dirty="0">
              <a:solidFill>
                <a:srgbClr val="C00000"/>
              </a:solidFill>
              <a:latin typeface="微软雅黑" panose="020B0503020204020204" charset="-122"/>
            </a:endParaRPr>
          </a:p>
        </p:txBody>
      </p:sp>
      <p:sp>
        <p:nvSpPr>
          <p:cNvPr id="28" name="TextBox 59"/>
          <p:cNvSpPr txBox="1"/>
          <p:nvPr>
            <p:custDataLst>
              <p:tags r:id="rId18"/>
            </p:custDataLst>
          </p:nvPr>
        </p:nvSpPr>
        <p:spPr>
          <a:xfrm>
            <a:off x="3319780" y="3637280"/>
            <a:ext cx="1644650" cy="86042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《中华人民共和国产品质量法（</a:t>
            </a:r>
            <a:r>
              <a:rPr kumimoji="0"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2020</a:t>
            </a: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年修正）》</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29" name="TextBox 60"/>
          <p:cNvSpPr txBox="1"/>
          <p:nvPr>
            <p:custDataLst>
              <p:tags r:id="rId19"/>
            </p:custDataLst>
          </p:nvPr>
        </p:nvSpPr>
        <p:spPr>
          <a:xfrm>
            <a:off x="5255260" y="3637280"/>
            <a:ext cx="1644650" cy="86042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《中华人民共和国环境影响评价法（</a:t>
            </a:r>
            <a:r>
              <a:rPr kumimoji="0"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2018</a:t>
            </a: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年修正）》</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30" name="TextBox 61"/>
          <p:cNvSpPr txBox="1"/>
          <p:nvPr>
            <p:custDataLst>
              <p:tags r:id="rId20"/>
            </p:custDataLst>
          </p:nvPr>
        </p:nvSpPr>
        <p:spPr>
          <a:xfrm>
            <a:off x="7263765" y="3637280"/>
            <a:ext cx="1644650" cy="86042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kumimoji="0" 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《中华人民共和国环境保护法（</a:t>
            </a:r>
            <a:r>
              <a:rPr kumimoji="0" lang="en-US" alt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2014</a:t>
            </a:r>
            <a:r>
              <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年修订）》</a:t>
            </a:r>
            <a:endParaRPr kumimoji="0" lang="zh-CN" altLang="en-US"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sp>
        <p:nvSpPr>
          <p:cNvPr id="31" name="TextBox 62"/>
          <p:cNvSpPr txBox="1"/>
          <p:nvPr>
            <p:custDataLst>
              <p:tags r:id="rId21"/>
            </p:custDataLst>
          </p:nvPr>
        </p:nvSpPr>
        <p:spPr>
          <a:xfrm>
            <a:off x="9216390" y="3637280"/>
            <a:ext cx="1644650" cy="603885"/>
          </a:xfrm>
          <a:prstGeom prst="rect">
            <a:avLst/>
          </a:prstGeom>
          <a:noFill/>
        </p:spPr>
        <p:txBody>
          <a:bodyPr wrap="square" rtlCol="0">
            <a:spAutoFit/>
          </a:bodyPr>
          <a:lstStyle>
            <a:defPPr>
              <a:defRPr lang="zh-CN"/>
            </a:defPPr>
            <a:lvl1pPr>
              <a:lnSpc>
                <a:spcPct val="150000"/>
              </a:lnSpc>
              <a:defRPr sz="1800">
                <a:solidFill>
                  <a:schemeClr val="tx1">
                    <a:lumMod val="50000"/>
                    <a:lumOff val="50000"/>
                  </a:schemeClr>
                </a:solidFill>
                <a:latin typeface="微软雅黑" panose="020B0503020204020204" charset="-122"/>
                <a:ea typeface="微软雅黑" panose="020B0503020204020204" charset="-122"/>
              </a:defRPr>
            </a:lvl1pPr>
          </a:lstStyle>
          <a:p>
            <a:pPr marL="0" marR="0" lvl="0" indent="0" defTabSz="951230" eaLnBrk="1" fontAlgn="auto" latinLnBrk="0" hangingPunct="1">
              <a:lnSpc>
                <a:spcPts val="2000"/>
              </a:lnSpc>
              <a:spcBef>
                <a:spcPts val="0"/>
              </a:spcBef>
              <a:spcAft>
                <a:spcPts val="0"/>
              </a:spcAft>
              <a:buClrTx/>
              <a:buSzTx/>
              <a:buFontTx/>
              <a:buNone/>
              <a:defRPr/>
            </a:pPr>
            <a:r>
              <a:rPr kumimoji="0" 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rPr>
              <a:t>《中华人民共和国清洁生产促进法》</a:t>
            </a:r>
            <a:endParaRPr kumimoji="0" lang="zh-CN" sz="1400" b="0" i="0" u="none" strike="noStrike" kern="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endParaRPr>
          </a:p>
        </p:txBody>
      </p:sp>
      <p:grpSp>
        <p:nvGrpSpPr>
          <p:cNvPr id="32" name="组合 31"/>
          <p:cNvGrpSpPr/>
          <p:nvPr/>
        </p:nvGrpSpPr>
        <p:grpSpPr>
          <a:xfrm rot="0">
            <a:off x="4530090" y="1109345"/>
            <a:ext cx="3119120" cy="608330"/>
            <a:chOff x="2078615" y="1943100"/>
            <a:chExt cx="3993576" cy="779318"/>
          </a:xfrm>
        </p:grpSpPr>
        <p:sp>
          <p:nvSpPr>
            <p:cNvPr id="34" name="任意多边形 33"/>
            <p:cNvSpPr/>
            <p:nvPr>
              <p:custDataLst>
                <p:tags r:id="rId22"/>
              </p:custDataLst>
            </p:nvPr>
          </p:nvSpPr>
          <p:spPr>
            <a:xfrm>
              <a:off x="2078615" y="1943100"/>
              <a:ext cx="3993576" cy="779318"/>
            </a:xfrm>
            <a:custGeom>
              <a:avLst/>
              <a:gdLst>
                <a:gd name="connsiteX0" fmla="*/ 313459 w 3993576"/>
                <a:gd name="connsiteY0" fmla="*/ 0 h 779318"/>
                <a:gd name="connsiteX1" fmla="*/ 342467 w 3993576"/>
                <a:gd name="connsiteY1" fmla="*/ 3635 h 779318"/>
                <a:gd name="connsiteX2" fmla="*/ 342467 w 3993576"/>
                <a:gd name="connsiteY2" fmla="*/ 0 h 779318"/>
                <a:gd name="connsiteX3" fmla="*/ 3680117 w 3993576"/>
                <a:gd name="connsiteY3" fmla="*/ 0 h 779318"/>
                <a:gd name="connsiteX4" fmla="*/ 3680835 w 3993576"/>
                <a:gd name="connsiteY4" fmla="*/ 0 h 779318"/>
                <a:gd name="connsiteX5" fmla="*/ 3680835 w 3993576"/>
                <a:gd name="connsiteY5" fmla="*/ 90 h 779318"/>
                <a:gd name="connsiteX6" fmla="*/ 3743290 w 3993576"/>
                <a:gd name="connsiteY6" fmla="*/ 7917 h 779318"/>
                <a:gd name="connsiteX7" fmla="*/ 3993576 w 3993576"/>
                <a:gd name="connsiteY7" fmla="*/ 389659 h 779318"/>
                <a:gd name="connsiteX8" fmla="*/ 3743290 w 3993576"/>
                <a:gd name="connsiteY8" fmla="*/ 771402 h 779318"/>
                <a:gd name="connsiteX9" fmla="*/ 3680835 w 3993576"/>
                <a:gd name="connsiteY9" fmla="*/ 779228 h 779318"/>
                <a:gd name="connsiteX10" fmla="*/ 3680835 w 3993576"/>
                <a:gd name="connsiteY10" fmla="*/ 779318 h 779318"/>
                <a:gd name="connsiteX11" fmla="*/ 3680117 w 3993576"/>
                <a:gd name="connsiteY11" fmla="*/ 779318 h 779318"/>
                <a:gd name="connsiteX12" fmla="*/ 342467 w 3993576"/>
                <a:gd name="connsiteY12" fmla="*/ 779318 h 779318"/>
                <a:gd name="connsiteX13" fmla="*/ 342467 w 3993576"/>
                <a:gd name="connsiteY13" fmla="*/ 775683 h 779318"/>
                <a:gd name="connsiteX14" fmla="*/ 313459 w 3993576"/>
                <a:gd name="connsiteY14" fmla="*/ 779318 h 779318"/>
                <a:gd name="connsiteX15" fmla="*/ 0 w 3993576"/>
                <a:gd name="connsiteY15" fmla="*/ 389659 h 779318"/>
                <a:gd name="connsiteX16" fmla="*/ 313459 w 3993576"/>
                <a:gd name="connsiteY16" fmla="*/ 0 h 77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3576" h="779318">
                  <a:moveTo>
                    <a:pt x="313459" y="0"/>
                  </a:moveTo>
                  <a:lnTo>
                    <a:pt x="342467" y="3635"/>
                  </a:lnTo>
                  <a:lnTo>
                    <a:pt x="342467" y="0"/>
                  </a:lnTo>
                  <a:lnTo>
                    <a:pt x="3680117" y="0"/>
                  </a:lnTo>
                  <a:lnTo>
                    <a:pt x="3680835" y="0"/>
                  </a:lnTo>
                  <a:lnTo>
                    <a:pt x="3680835" y="90"/>
                  </a:lnTo>
                  <a:lnTo>
                    <a:pt x="3743290" y="7917"/>
                  </a:lnTo>
                  <a:cubicBezTo>
                    <a:pt x="3886128" y="44251"/>
                    <a:pt x="3993576" y="201357"/>
                    <a:pt x="3993576" y="389659"/>
                  </a:cubicBezTo>
                  <a:cubicBezTo>
                    <a:pt x="3993576" y="577962"/>
                    <a:pt x="3886128" y="735067"/>
                    <a:pt x="3743290" y="771402"/>
                  </a:cubicBezTo>
                  <a:lnTo>
                    <a:pt x="3680835" y="779228"/>
                  </a:lnTo>
                  <a:lnTo>
                    <a:pt x="3680835" y="779318"/>
                  </a:lnTo>
                  <a:lnTo>
                    <a:pt x="3680117" y="779318"/>
                  </a:lnTo>
                  <a:lnTo>
                    <a:pt x="342467" y="779318"/>
                  </a:lnTo>
                  <a:lnTo>
                    <a:pt x="342467" y="775683"/>
                  </a:lnTo>
                  <a:lnTo>
                    <a:pt x="313459" y="779318"/>
                  </a:lnTo>
                  <a:cubicBezTo>
                    <a:pt x="140340" y="779318"/>
                    <a:pt x="0" y="604862"/>
                    <a:pt x="0" y="389659"/>
                  </a:cubicBezTo>
                  <a:cubicBezTo>
                    <a:pt x="0" y="174456"/>
                    <a:pt x="140340" y="0"/>
                    <a:pt x="313459" y="0"/>
                  </a:cubicBez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8100000" scaled="1"/>
              <a:tileRect/>
            </a:gradFill>
            <a:ln w="25400" cap="flat" cmpd="sng" algn="ctr">
              <a:noFill/>
              <a:prstDash val="solid"/>
            </a:ln>
            <a:effectLst>
              <a:outerShdw blurRad="127000" dist="63500" dir="8100000" algn="tr" rotWithShape="0">
                <a:prstClr val="black">
                  <a:alpha val="40000"/>
                </a:prstClr>
              </a:outerShdw>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35" name="任意多边形 34"/>
            <p:cNvSpPr/>
            <p:nvPr>
              <p:custDataLst>
                <p:tags r:id="rId23"/>
              </p:custDataLst>
            </p:nvPr>
          </p:nvSpPr>
          <p:spPr>
            <a:xfrm>
              <a:off x="2107622" y="1995054"/>
              <a:ext cx="3935560" cy="675411"/>
            </a:xfrm>
            <a:custGeom>
              <a:avLst/>
              <a:gdLst>
                <a:gd name="connsiteX0" fmla="*/ 268867 w 3935560"/>
                <a:gd name="connsiteY0" fmla="*/ 0 h 675411"/>
                <a:gd name="connsiteX1" fmla="*/ 3653273 w 3935560"/>
                <a:gd name="connsiteY1" fmla="*/ 0 h 675411"/>
                <a:gd name="connsiteX2" fmla="*/ 3653273 w 3935560"/>
                <a:gd name="connsiteY2" fmla="*/ 260 h 675411"/>
                <a:gd name="connsiteX3" fmla="*/ 3708436 w 3935560"/>
                <a:gd name="connsiteY3" fmla="*/ 6862 h 675411"/>
                <a:gd name="connsiteX4" fmla="*/ 3935560 w 3935560"/>
                <a:gd name="connsiteY4" fmla="*/ 337706 h 675411"/>
                <a:gd name="connsiteX5" fmla="*/ 3708436 w 3935560"/>
                <a:gd name="connsiteY5" fmla="*/ 668550 h 675411"/>
                <a:gd name="connsiteX6" fmla="*/ 3653273 w 3935560"/>
                <a:gd name="connsiteY6" fmla="*/ 675152 h 675411"/>
                <a:gd name="connsiteX7" fmla="*/ 3653273 w 3935560"/>
                <a:gd name="connsiteY7" fmla="*/ 675409 h 675411"/>
                <a:gd name="connsiteX8" fmla="*/ 3651126 w 3935560"/>
                <a:gd name="connsiteY8" fmla="*/ 675409 h 675411"/>
                <a:gd name="connsiteX9" fmla="*/ 3651109 w 3935560"/>
                <a:gd name="connsiteY9" fmla="*/ 675411 h 675411"/>
                <a:gd name="connsiteX10" fmla="*/ 3651093 w 3935560"/>
                <a:gd name="connsiteY10" fmla="*/ 675409 h 675411"/>
                <a:gd name="connsiteX11" fmla="*/ 284468 w 3935560"/>
                <a:gd name="connsiteY11" fmla="*/ 675409 h 675411"/>
                <a:gd name="connsiteX12" fmla="*/ 284451 w 3935560"/>
                <a:gd name="connsiteY12" fmla="*/ 675411 h 675411"/>
                <a:gd name="connsiteX13" fmla="*/ 284435 w 3935560"/>
                <a:gd name="connsiteY13" fmla="*/ 675409 h 675411"/>
                <a:gd name="connsiteX14" fmla="*/ 268867 w 3935560"/>
                <a:gd name="connsiteY14" fmla="*/ 675409 h 675411"/>
                <a:gd name="connsiteX15" fmla="*/ 268867 w 3935560"/>
                <a:gd name="connsiteY15" fmla="*/ 673546 h 675411"/>
                <a:gd name="connsiteX16" fmla="*/ 227124 w 3935560"/>
                <a:gd name="connsiteY16" fmla="*/ 668550 h 675411"/>
                <a:gd name="connsiteX17" fmla="*/ 0 w 3935560"/>
                <a:gd name="connsiteY17" fmla="*/ 337706 h 675411"/>
                <a:gd name="connsiteX18" fmla="*/ 227124 w 3935560"/>
                <a:gd name="connsiteY18" fmla="*/ 6862 h 675411"/>
                <a:gd name="connsiteX19" fmla="*/ 268867 w 3935560"/>
                <a:gd name="connsiteY19" fmla="*/ 1866 h 67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35560" h="675411">
                  <a:moveTo>
                    <a:pt x="268867" y="0"/>
                  </a:moveTo>
                  <a:lnTo>
                    <a:pt x="3653273" y="0"/>
                  </a:lnTo>
                  <a:lnTo>
                    <a:pt x="3653273" y="260"/>
                  </a:lnTo>
                  <a:lnTo>
                    <a:pt x="3708436" y="6862"/>
                  </a:lnTo>
                  <a:cubicBezTo>
                    <a:pt x="3838056" y="38352"/>
                    <a:pt x="3935560" y="174511"/>
                    <a:pt x="3935560" y="337706"/>
                  </a:cubicBezTo>
                  <a:cubicBezTo>
                    <a:pt x="3935560" y="500902"/>
                    <a:pt x="3838056" y="637060"/>
                    <a:pt x="3708436" y="668550"/>
                  </a:cubicBezTo>
                  <a:lnTo>
                    <a:pt x="3653273" y="675152"/>
                  </a:lnTo>
                  <a:lnTo>
                    <a:pt x="3653273" y="675409"/>
                  </a:lnTo>
                  <a:lnTo>
                    <a:pt x="3651126" y="675409"/>
                  </a:lnTo>
                  <a:lnTo>
                    <a:pt x="3651109" y="675411"/>
                  </a:lnTo>
                  <a:lnTo>
                    <a:pt x="3651093" y="675409"/>
                  </a:lnTo>
                  <a:lnTo>
                    <a:pt x="284468" y="675409"/>
                  </a:lnTo>
                  <a:lnTo>
                    <a:pt x="284451" y="675411"/>
                  </a:lnTo>
                  <a:lnTo>
                    <a:pt x="284435" y="675409"/>
                  </a:lnTo>
                  <a:lnTo>
                    <a:pt x="268867" y="675409"/>
                  </a:lnTo>
                  <a:lnTo>
                    <a:pt x="268867" y="673546"/>
                  </a:lnTo>
                  <a:lnTo>
                    <a:pt x="227124" y="668550"/>
                  </a:lnTo>
                  <a:cubicBezTo>
                    <a:pt x="97505" y="637060"/>
                    <a:pt x="0" y="500902"/>
                    <a:pt x="0" y="337706"/>
                  </a:cubicBezTo>
                  <a:cubicBezTo>
                    <a:pt x="0" y="174511"/>
                    <a:pt x="97505" y="38352"/>
                    <a:pt x="227124" y="6862"/>
                  </a:cubicBezTo>
                  <a:lnTo>
                    <a:pt x="268867" y="1866"/>
                  </a:lnTo>
                  <a:close/>
                </a:path>
              </a:pathLst>
            </a:custGeom>
            <a:gradFill flip="none" rotWithShape="1">
              <a:gsLst>
                <a:gs pos="28000">
                  <a:srgbClr val="4F81BD">
                    <a:lumMod val="5000"/>
                    <a:lumOff val="95000"/>
                  </a:srgbClr>
                </a:gs>
                <a:gs pos="85000">
                  <a:sysClr val="window" lastClr="FFFFFF">
                    <a:lumMod val="85000"/>
                  </a:sysClr>
                </a:gs>
                <a:gs pos="100000">
                  <a:sysClr val="window" lastClr="FFFFFF">
                    <a:lumMod val="75000"/>
                  </a:sysClr>
                </a:gs>
              </a:gsLst>
              <a:lin ang="18900000" scaled="1"/>
              <a:tileRect/>
            </a:gradFill>
            <a:ln w="25400" cap="flat" cmpd="sng" algn="ctr">
              <a:noFill/>
              <a:prstDash val="solid"/>
            </a:ln>
            <a:effectLst/>
          </p:spPr>
          <p:txBody>
            <a:bodyPr rtlCol="0" anchor="ct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19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grpSp>
      <p:sp>
        <p:nvSpPr>
          <p:cNvPr id="36" name="文本框 32"/>
          <p:cNvSpPr txBox="1"/>
          <p:nvPr>
            <p:custDataLst>
              <p:tags r:id="rId24"/>
            </p:custDataLst>
          </p:nvPr>
        </p:nvSpPr>
        <p:spPr>
          <a:xfrm>
            <a:off x="4584065" y="1220470"/>
            <a:ext cx="2981960" cy="407035"/>
          </a:xfrm>
          <a:prstGeom prst="rect">
            <a:avLst/>
          </a:prstGeom>
          <a:noFill/>
        </p:spPr>
        <p:txBody>
          <a:bodyPr wrap="square" rtlCol="0">
            <a:no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rPr>
              <a:t>主要在宏观层面上</a:t>
            </a:r>
            <a:endParaRPr kumimoji="0" lang="zh-CN" altLang="en-US" sz="2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72" name="文本框 32"/>
          <p:cNvSpPr txBox="1"/>
          <p:nvPr>
            <p:custDataLst>
              <p:tags r:id="rId25"/>
            </p:custDataLst>
          </p:nvPr>
        </p:nvSpPr>
        <p:spPr>
          <a:xfrm>
            <a:off x="1742440" y="5685790"/>
            <a:ext cx="8752205" cy="407035"/>
          </a:xfrm>
          <a:prstGeom prst="rect">
            <a:avLst/>
          </a:prstGeom>
          <a:noFill/>
        </p:spPr>
        <p:txBody>
          <a:bodyPr wrap="square" rtlCol="0">
            <a:noAutofit/>
          </a:bodyPr>
          <a:lstStyle>
            <a:defPPr>
              <a:defRPr lang="zh-CN"/>
            </a:defPPr>
            <a:lvl1pPr algn="ctr">
              <a:defRPr sz="2400">
                <a:solidFill>
                  <a:srgbClr val="FF0000"/>
                </a:solidFill>
                <a:effectLst>
                  <a:innerShdw blurRad="63500" dist="38100" dir="13500000">
                    <a:prstClr val="black">
                      <a:alpha val="50000"/>
                    </a:prstClr>
                  </a:innerShdw>
                </a:effectLst>
                <a:latin typeface="微软雅黑" panose="020B0503020204020204" charset="-122"/>
                <a:ea typeface="微软雅黑" panose="020B0503020204020204" charset="-122"/>
              </a:defRPr>
            </a:lvl1pPr>
          </a:lstStyle>
          <a:p>
            <a:pPr marL="0" marR="0" lvl="0" indent="0" algn="ctr" defTabSz="95123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rgbClr val="C00000"/>
              </a:solidFill>
              <a:effectLst>
                <a:innerShdw blurRad="63500" dist="38100" dir="13500000">
                  <a:prstClr val="black">
                    <a:alpha val="50000"/>
                  </a:prstClr>
                </a:innerShdw>
              </a:effectLst>
              <a:uLnTx/>
              <a:uFillTx/>
              <a:latin typeface="微软雅黑" panose="020B0503020204020204" charset="-122"/>
              <a:ea typeface="微软雅黑" panose="020B0503020204020204" charset="-122"/>
            </a:endParaRPr>
          </a:p>
        </p:txBody>
      </p:sp>
      <p:sp>
        <p:nvSpPr>
          <p:cNvPr id="5" name="文本框 4"/>
          <p:cNvSpPr txBox="1"/>
          <p:nvPr/>
        </p:nvSpPr>
        <p:spPr>
          <a:xfrm>
            <a:off x="7818120" y="1072515"/>
            <a:ext cx="4064000"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近十年中关于该产业的法律或措施</a:t>
            </a:r>
            <a:endParaRPr lang="zh-CN" altLang="en-US">
              <a:solidFill>
                <a:schemeClr val="accent1"/>
              </a:solidFill>
              <a:effectLst>
                <a:outerShdw blurRad="38100" dist="25400" dir="5400000" algn="ctr" rotWithShape="0">
                  <a:srgbClr val="6E747A">
                    <a:alpha val="43000"/>
                  </a:srgbClr>
                </a:outerShdw>
              </a:effectLst>
            </a:endParaRPr>
          </a:p>
          <a:p>
            <a:r>
              <a:rPr lang="zh-CN" altLang="en-US">
                <a:solidFill>
                  <a:schemeClr val="accent1"/>
                </a:solidFill>
                <a:effectLst>
                  <a:outerShdw blurRad="38100" dist="25400" dir="5400000" algn="ctr" rotWithShape="0">
                    <a:srgbClr val="6E747A">
                      <a:alpha val="43000"/>
                    </a:srgbClr>
                  </a:outerShdw>
                </a:effectLst>
              </a:rPr>
              <a:t>来源：搜狐-观研天下</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0"/>
            <a:ext cx="7400925" cy="6772275"/>
          </a:xfrm>
          <a:prstGeom prst="rect">
            <a:avLst/>
          </a:prstGeom>
        </p:spPr>
      </p:pic>
      <p:sp>
        <p:nvSpPr>
          <p:cNvPr id="3" name="左箭头 2"/>
          <p:cNvSpPr/>
          <p:nvPr/>
        </p:nvSpPr>
        <p:spPr>
          <a:xfrm>
            <a:off x="7459980" y="810260"/>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左箭头 3"/>
          <p:cNvSpPr/>
          <p:nvPr>
            <p:custDataLst>
              <p:tags r:id="rId3"/>
            </p:custDataLst>
          </p:nvPr>
        </p:nvSpPr>
        <p:spPr>
          <a:xfrm>
            <a:off x="7459980" y="1598295"/>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左箭头 4"/>
          <p:cNvSpPr/>
          <p:nvPr>
            <p:custDataLst>
              <p:tags r:id="rId4"/>
            </p:custDataLst>
          </p:nvPr>
        </p:nvSpPr>
        <p:spPr>
          <a:xfrm>
            <a:off x="7459980" y="2312035"/>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左箭头 5"/>
          <p:cNvSpPr/>
          <p:nvPr>
            <p:custDataLst>
              <p:tags r:id="rId5"/>
            </p:custDataLst>
          </p:nvPr>
        </p:nvSpPr>
        <p:spPr>
          <a:xfrm>
            <a:off x="7459980" y="4468495"/>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左箭头 6"/>
          <p:cNvSpPr/>
          <p:nvPr>
            <p:custDataLst>
              <p:tags r:id="rId6"/>
            </p:custDataLst>
          </p:nvPr>
        </p:nvSpPr>
        <p:spPr>
          <a:xfrm>
            <a:off x="7459980" y="5947410"/>
            <a:ext cx="979170" cy="4857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775700" y="4468495"/>
            <a:ext cx="2857500" cy="1198880"/>
          </a:xfrm>
          <a:prstGeom prst="rect">
            <a:avLst/>
          </a:prstGeom>
          <a:noFill/>
        </p:spPr>
        <p:txBody>
          <a:bodyPr wrap="square" rtlCol="0">
            <a:spAutoFit/>
            <a:scene3d>
              <a:camera prst="orthographicFront"/>
              <a:lightRig rig="threePt" dir="t"/>
            </a:scene3d>
          </a:bodyPr>
          <a:p>
            <a:r>
              <a:rPr lang="zh-CN" altLang="en-US" kern="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sym typeface="+mn-ea"/>
              </a:rPr>
              <a:t>假设：</a:t>
            </a:r>
            <a:r>
              <a:rPr lang="zh-CN" altLang="en-US" kern="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sym typeface="+mn-ea"/>
              </a:rPr>
              <a:t>源头上搞定污染的产生、并且监督污染的正确排放，污染就能减少</a:t>
            </a:r>
            <a:endParaRPr lang="zh-CN" altLang="en-US" kern="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ndParaRPr>
          </a:p>
          <a:p>
            <a:endParaRPr lang="zh-CN" altLang="en-US" kern="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ndParaRPr>
          </a:p>
        </p:txBody>
      </p:sp>
      <p:sp>
        <p:nvSpPr>
          <p:cNvPr id="9" name="文本框 8"/>
          <p:cNvSpPr txBox="1"/>
          <p:nvPr/>
        </p:nvSpPr>
        <p:spPr>
          <a:xfrm>
            <a:off x="8775700" y="2835910"/>
            <a:ext cx="2961640" cy="1476375"/>
          </a:xfrm>
          <a:prstGeom prst="rect">
            <a:avLst/>
          </a:prstGeom>
          <a:noFill/>
        </p:spPr>
        <p:txBody>
          <a:bodyPr wrap="square" rtlCol="0">
            <a:spAutoFit/>
          </a:bodyPr>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solution策落脚点：源头上减少污染（清洁能源与原料、先进工业、安全管理）</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并且监督污染的排放（许可制度、监督管理）</a:t>
            </a: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81940" y="182245"/>
            <a:ext cx="8216265" cy="1278890"/>
          </a:xfrm>
        </p:spPr>
        <p:txBody>
          <a:bodyPr>
            <a:normAutofit/>
          </a:bodyPr>
          <a:p>
            <a:r>
              <a:rPr altLang="zh-CN">
                <a:solidFill>
                  <a:schemeClr val="bg1"/>
                </a:solidFill>
                <a:latin typeface="微软雅黑" panose="020B0503020204020204" charset="-122"/>
                <a:sym typeface="+mn-ea"/>
              </a:rPr>
              <a:t>《“十四五”原材料工业发展规划》（有色金属部分）</a:t>
            </a:r>
            <a:r>
              <a:rPr lang="en-US" altLang="zh-CN">
                <a:solidFill>
                  <a:schemeClr val="bg1"/>
                </a:solidFill>
                <a:latin typeface="微软雅黑" panose="020B0503020204020204" charset="-122"/>
                <a:sym typeface="+mn-ea"/>
              </a:rPr>
              <a:t>                  ——</a:t>
            </a:r>
            <a:r>
              <a:rPr>
                <a:solidFill>
                  <a:schemeClr val="bg1"/>
                </a:solidFill>
                <a:latin typeface="微软雅黑" panose="020B0503020204020204" charset="-122"/>
                <a:sym typeface="+mn-ea"/>
              </a:rPr>
              <a:t>《有色金属</a:t>
            </a:r>
            <a:r>
              <a:rPr>
                <a:solidFill>
                  <a:schemeClr val="bg1"/>
                </a:solidFill>
                <a:latin typeface="微软雅黑" panose="020B0503020204020204" charset="-122"/>
                <a:sym typeface="+mn-ea"/>
              </a:rPr>
              <a:t>报》</a:t>
            </a:r>
            <a:endParaRPr>
              <a:solidFill>
                <a:schemeClr val="bg1"/>
              </a:solidFill>
              <a:latin typeface="微软雅黑" panose="020B0503020204020204" charset="-122"/>
              <a:sym typeface="+mn-ea"/>
            </a:endParaRPr>
          </a:p>
        </p:txBody>
      </p:sp>
      <p:pic>
        <p:nvPicPr>
          <p:cNvPr id="41" name="图片 38"/>
          <p:cNvPicPr>
            <a:picLocks noChangeAspect="1"/>
          </p:cNvPicPr>
          <p:nvPr/>
        </p:nvPicPr>
        <p:blipFill>
          <a:blip r:embed="rId1"/>
          <a:stretch>
            <a:fillRect/>
          </a:stretch>
        </p:blipFill>
        <p:spPr>
          <a:xfrm>
            <a:off x="-317" y="1460818"/>
            <a:ext cx="5292725" cy="2642235"/>
          </a:xfrm>
          <a:prstGeom prst="rect">
            <a:avLst/>
          </a:prstGeom>
          <a:noFill/>
          <a:ln>
            <a:noFill/>
          </a:ln>
        </p:spPr>
      </p:pic>
      <p:pic>
        <p:nvPicPr>
          <p:cNvPr id="42" name="图片 39"/>
          <p:cNvPicPr>
            <a:picLocks noChangeAspect="1"/>
          </p:cNvPicPr>
          <p:nvPr/>
        </p:nvPicPr>
        <p:blipFill>
          <a:blip r:embed="rId2"/>
          <a:stretch>
            <a:fillRect/>
          </a:stretch>
        </p:blipFill>
        <p:spPr>
          <a:xfrm>
            <a:off x="5219383" y="1460818"/>
            <a:ext cx="5268595" cy="5307965"/>
          </a:xfrm>
          <a:prstGeom prst="rect">
            <a:avLst/>
          </a:prstGeom>
          <a:noFill/>
          <a:ln>
            <a:noFill/>
          </a:ln>
        </p:spPr>
      </p:pic>
      <p:pic>
        <p:nvPicPr>
          <p:cNvPr id="43" name="图片 40"/>
          <p:cNvPicPr>
            <a:picLocks noChangeAspect="1"/>
          </p:cNvPicPr>
          <p:nvPr/>
        </p:nvPicPr>
        <p:blipFill>
          <a:blip r:embed="rId3"/>
          <a:stretch>
            <a:fillRect/>
          </a:stretch>
        </p:blipFill>
        <p:spPr>
          <a:xfrm>
            <a:off x="85725" y="1188720"/>
            <a:ext cx="10408285" cy="5669915"/>
          </a:xfrm>
          <a:prstGeom prst="rect">
            <a:avLst/>
          </a:prstGeom>
          <a:noFill/>
          <a:ln>
            <a:noFill/>
          </a:ln>
        </p:spPr>
      </p:pic>
      <p:sp>
        <p:nvSpPr>
          <p:cNvPr id="5" name="文本框 4"/>
          <p:cNvSpPr txBox="1"/>
          <p:nvPr/>
        </p:nvSpPr>
        <p:spPr>
          <a:xfrm>
            <a:off x="10488295" y="1075690"/>
            <a:ext cx="665480" cy="5693410"/>
          </a:xfrm>
          <a:prstGeom prst="rect">
            <a:avLst/>
          </a:prstGeom>
          <a:noFill/>
        </p:spPr>
        <p:txBody>
          <a:bodyPr wrap="square" rtlCol="0">
            <a:noAutofit/>
          </a:bodyPr>
          <a:p>
            <a:r>
              <a:rPr lang="en-US" altLang="zh-CN" sz="4400"/>
              <a:t>SOLUTION</a:t>
            </a:r>
            <a:endParaRPr lang="en-US" altLang="zh-CN" sz="4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commondata" val="eyJoZGlkIjoiNGE4NWZkYjk5MTExZDkwMjliNjJjZWQ5Mjg3Yzg0MDMifQ=="/>
  <p:tag name="KSO_WPP_MARK_KEY" val="625c2d8f-2851-4bcf-96b0-6588bf2fceba"/>
  <p:tag name="COMMONDATA" val="eyJoZGlkIjoiYmE1N2NlODE5MjJlZWU2MDlhNGI5N2I5MzlhMjdkYWUifQ=="/>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3476</Words>
  <Application>WPS 演示</Application>
  <PresentationFormat>宽屏</PresentationFormat>
  <Paragraphs>339</Paragraphs>
  <Slides>19</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微软雅黑</vt:lpstr>
      <vt:lpstr>Calibri</vt:lpstr>
      <vt:lpstr>Calibri</vt:lpstr>
      <vt:lpstr>方正中等线简体</vt:lpstr>
      <vt:lpstr>Akzidenz-Grotesk BQ Condensed</vt:lpstr>
      <vt:lpstr>Arial Unicode MS</vt:lpstr>
      <vt:lpstr>等线</vt:lpstr>
      <vt:lpstr>Segoe Print</vt:lpstr>
      <vt:lpstr>Office 主题​​</vt:lpstr>
      <vt:lpstr>UN Project  </vt:lpstr>
      <vt:lpstr>痛点选择——聚焦工业生产</vt:lpstr>
      <vt:lpstr>痛点选择——聚焦工业生产</vt:lpstr>
      <vt:lpstr>工业污染类型众多</vt:lpstr>
      <vt:lpstr>关于中国工业污染的数据（2021年）</vt:lpstr>
      <vt:lpstr>关于中国工业污染排放的总结</vt:lpstr>
      <vt:lpstr>针对污染排放大头的方案—— 化学原料和化学制品制造业</vt:lpstr>
      <vt:lpstr>PowerPoint 演示文稿</vt:lpstr>
      <vt:lpstr>《“十四五”原材料工业发展规划》（有色金属部分）                  ——《有色金属报》</vt:lpstr>
      <vt:lpstr>有色金属冶炼业也从宏观上调控</vt:lpstr>
      <vt:lpstr>工业污染的总“病因诊断”</vt:lpstr>
      <vt:lpstr>针对工业废物低效利用的“病因诊断”</vt:lpstr>
      <vt:lpstr>工业废物的重点利用</vt:lpstr>
      <vt:lpstr>针对工业废物低效利用的“病因诊断”</vt:lpstr>
      <vt:lpstr>β-诊断I &amp;&amp; Solution I</vt:lpstr>
      <vt:lpstr>β-诊断II &amp;&amp; Solution II</vt:lpstr>
      <vt:lpstr>PowerPoint 演示文稿</vt:lpstr>
      <vt:lpstr>Solution III</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熊章智</cp:lastModifiedBy>
  <cp:revision>210</cp:revision>
  <dcterms:created xsi:type="dcterms:W3CDTF">2019-02-23T16:09:00Z</dcterms:created>
  <dcterms:modified xsi:type="dcterms:W3CDTF">2023-12-10T03:33:57Z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2052-11.1.0.14235</vt:lpwstr>
  </property>
  <property fmtid="{D5CDD505-2E9C-101B-9397-08002B2CF9AE}" pid="3" name="ICV">
    <vt:lpwstr>68FE5EB84DEE46BF9637762E4DF37DAB_12</vt:lpwstr>
  </property>
</Properties>
</file>